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782" r:id="rId1"/>
  </p:sldMasterIdLst>
  <p:notesMasterIdLst>
    <p:notesMasterId r:id="rId47"/>
  </p:notesMasterIdLst>
  <p:sldIdLst>
    <p:sldId id="256" r:id="rId2"/>
    <p:sldId id="268" r:id="rId3"/>
    <p:sldId id="269" r:id="rId4"/>
    <p:sldId id="267" r:id="rId5"/>
    <p:sldId id="272" r:id="rId6"/>
    <p:sldId id="273" r:id="rId7"/>
    <p:sldId id="270" r:id="rId8"/>
    <p:sldId id="271" r:id="rId9"/>
    <p:sldId id="305" r:id="rId10"/>
    <p:sldId id="306" r:id="rId11"/>
    <p:sldId id="307" r:id="rId12"/>
    <p:sldId id="308" r:id="rId13"/>
    <p:sldId id="281" r:id="rId14"/>
    <p:sldId id="282" r:id="rId15"/>
    <p:sldId id="283" r:id="rId16"/>
    <p:sldId id="293" r:id="rId17"/>
    <p:sldId id="288" r:id="rId18"/>
    <p:sldId id="289" r:id="rId19"/>
    <p:sldId id="290" r:id="rId20"/>
    <p:sldId id="304" r:id="rId21"/>
    <p:sldId id="309" r:id="rId22"/>
    <p:sldId id="311" r:id="rId23"/>
    <p:sldId id="312" r:id="rId24"/>
    <p:sldId id="313" r:id="rId25"/>
    <p:sldId id="310" r:id="rId26"/>
    <p:sldId id="314" r:id="rId27"/>
    <p:sldId id="284" r:id="rId28"/>
    <p:sldId id="303" r:id="rId29"/>
    <p:sldId id="295" r:id="rId30"/>
    <p:sldId id="296" r:id="rId31"/>
    <p:sldId id="297" r:id="rId32"/>
    <p:sldId id="298" r:id="rId33"/>
    <p:sldId id="299" r:id="rId34"/>
    <p:sldId id="291" r:id="rId35"/>
    <p:sldId id="277" r:id="rId36"/>
    <p:sldId id="301" r:id="rId37"/>
    <p:sldId id="278" r:id="rId38"/>
    <p:sldId id="274" r:id="rId39"/>
    <p:sldId id="300" r:id="rId40"/>
    <p:sldId id="302" r:id="rId41"/>
    <p:sldId id="286" r:id="rId42"/>
    <p:sldId id="287" r:id="rId43"/>
    <p:sldId id="266" r:id="rId44"/>
    <p:sldId id="280" r:id="rId45"/>
    <p:sldId id="292" r:id="rId46"/>
  </p:sldIdLst>
  <p:sldSz cx="12192000" cy="6858000"/>
  <p:notesSz cx="6858000" cy="9144000"/>
  <p:embeddedFontLst>
    <p:embeddedFont>
      <p:font typeface="맑은 고딕" pitchFamily="50" charset="-127"/>
      <p:regular r:id="rId48"/>
      <p:bold r:id="rId49"/>
    </p:embeddedFont>
    <p:embeddedFont>
      <p:font typeface="HY견고딕" pitchFamily="18" charset="-127"/>
      <p:regular r:id="rId5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972" autoAdjust="0"/>
    <p:restoredTop sz="97347" autoAdjust="0"/>
  </p:normalViewPr>
  <p:slideViewPr>
    <p:cSldViewPr snapToGrid="0">
      <p:cViewPr>
        <p:scale>
          <a:sx n="100" d="100"/>
          <a:sy n="100" d="100"/>
        </p:scale>
        <p:origin x="-1224" y="-3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-3870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1.fntdata"/><Relationship Id="rId8" Type="http://schemas.openxmlformats.org/officeDocument/2006/relationships/slide" Target="slides/slide7.xml"/><Relationship Id="rId5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B96522-6AB9-4C32-8662-B8ED3F12C185}" type="datetimeFigureOut">
              <a:rPr lang="ko-KR" altLang="en-US" smtClean="0"/>
              <a:t>2020-07-23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7C34B4-3C7D-4DB0-A250-90B3CAABDE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69996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8378A1-DC3B-4586-8862-E1B0842E0503}" type="datetimeFigureOut">
              <a:rPr lang="ko-KR" altLang="en-US" smtClean="0"/>
              <a:t>2020-07-23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C218B-DF6C-470D-9814-48C45D6882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41582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 userDrawn="1"/>
        </p:nvSpPr>
        <p:spPr>
          <a:xfrm>
            <a:off x="465365" y="793078"/>
            <a:ext cx="11359680" cy="57398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190500" dist="2159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/>
          <p:cNvGrpSpPr/>
          <p:nvPr userDrawn="1"/>
        </p:nvGrpSpPr>
        <p:grpSpPr>
          <a:xfrm>
            <a:off x="3656977" y="0"/>
            <a:ext cx="4598177" cy="882750"/>
            <a:chOff x="5958002" y="558800"/>
            <a:chExt cx="4598177" cy="882750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58002" y="1194529"/>
              <a:ext cx="229377" cy="247021"/>
            </a:xfrm>
            <a:prstGeom prst="rect">
              <a:avLst/>
            </a:prstGeom>
          </p:spPr>
        </p:pic>
        <p:cxnSp>
          <p:nvCxnSpPr>
            <p:cNvPr id="11" name="직선 연결선 10"/>
            <p:cNvCxnSpPr/>
            <p:nvPr/>
          </p:nvCxnSpPr>
          <p:spPr>
            <a:xfrm>
              <a:off x="6063726" y="558800"/>
              <a:ext cx="0" cy="732118"/>
            </a:xfrm>
            <a:prstGeom prst="line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" name="직선 연결선 11"/>
            <p:cNvCxnSpPr/>
            <p:nvPr/>
          </p:nvCxnSpPr>
          <p:spPr>
            <a:xfrm>
              <a:off x="10432526" y="558800"/>
              <a:ext cx="0" cy="732118"/>
            </a:xfrm>
            <a:prstGeom prst="line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326802" y="1194529"/>
              <a:ext cx="229377" cy="247021"/>
            </a:xfrm>
            <a:prstGeom prst="rect">
              <a:avLst/>
            </a:prstGeom>
          </p:spPr>
        </p:pic>
      </p:grpSp>
      <p:sp>
        <p:nvSpPr>
          <p:cNvPr id="15" name="직사각형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635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30602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 userDrawn="1"/>
        </p:nvSpPr>
        <p:spPr>
          <a:xfrm>
            <a:off x="465365" y="793078"/>
            <a:ext cx="11359680" cy="57398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190500" dist="2159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/>
          <p:cNvGrpSpPr/>
          <p:nvPr userDrawn="1"/>
        </p:nvGrpSpPr>
        <p:grpSpPr>
          <a:xfrm>
            <a:off x="3656977" y="0"/>
            <a:ext cx="4598177" cy="882750"/>
            <a:chOff x="5958002" y="558800"/>
            <a:chExt cx="4598177" cy="882750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58002" y="1194529"/>
              <a:ext cx="229377" cy="247021"/>
            </a:xfrm>
            <a:prstGeom prst="rect">
              <a:avLst/>
            </a:prstGeom>
          </p:spPr>
        </p:pic>
        <p:cxnSp>
          <p:nvCxnSpPr>
            <p:cNvPr id="11" name="직선 연결선 10"/>
            <p:cNvCxnSpPr/>
            <p:nvPr/>
          </p:nvCxnSpPr>
          <p:spPr>
            <a:xfrm>
              <a:off x="6063726" y="558800"/>
              <a:ext cx="0" cy="732118"/>
            </a:xfrm>
            <a:prstGeom prst="line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" name="직선 연결선 11"/>
            <p:cNvCxnSpPr/>
            <p:nvPr/>
          </p:nvCxnSpPr>
          <p:spPr>
            <a:xfrm>
              <a:off x="10432526" y="558800"/>
              <a:ext cx="0" cy="732118"/>
            </a:xfrm>
            <a:prstGeom prst="line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326802" y="1194529"/>
              <a:ext cx="229377" cy="247021"/>
            </a:xfrm>
            <a:prstGeom prst="rect">
              <a:avLst/>
            </a:prstGeom>
          </p:spPr>
        </p:pic>
      </p:grpSp>
      <p:sp>
        <p:nvSpPr>
          <p:cNvPr id="15" name="직사각형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635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30602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 userDrawn="1"/>
        </p:nvSpPr>
        <p:spPr>
          <a:xfrm>
            <a:off x="465365" y="793078"/>
            <a:ext cx="11359680" cy="57398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190500" dist="2159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/>
          <p:cNvGrpSpPr/>
          <p:nvPr userDrawn="1"/>
        </p:nvGrpSpPr>
        <p:grpSpPr>
          <a:xfrm>
            <a:off x="3656977" y="0"/>
            <a:ext cx="4598177" cy="882750"/>
            <a:chOff x="5958002" y="558800"/>
            <a:chExt cx="4598177" cy="882750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58002" y="1194529"/>
              <a:ext cx="229377" cy="247021"/>
            </a:xfrm>
            <a:prstGeom prst="rect">
              <a:avLst/>
            </a:prstGeom>
          </p:spPr>
        </p:pic>
        <p:cxnSp>
          <p:nvCxnSpPr>
            <p:cNvPr id="11" name="직선 연결선 10"/>
            <p:cNvCxnSpPr/>
            <p:nvPr/>
          </p:nvCxnSpPr>
          <p:spPr>
            <a:xfrm>
              <a:off x="6063726" y="558800"/>
              <a:ext cx="0" cy="732118"/>
            </a:xfrm>
            <a:prstGeom prst="line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" name="직선 연결선 11"/>
            <p:cNvCxnSpPr/>
            <p:nvPr/>
          </p:nvCxnSpPr>
          <p:spPr>
            <a:xfrm>
              <a:off x="10432526" y="558800"/>
              <a:ext cx="0" cy="732118"/>
            </a:xfrm>
            <a:prstGeom prst="line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326802" y="1194529"/>
              <a:ext cx="229377" cy="247021"/>
            </a:xfrm>
            <a:prstGeom prst="rect">
              <a:avLst/>
            </a:prstGeom>
          </p:spPr>
        </p:pic>
      </p:grpSp>
      <p:sp>
        <p:nvSpPr>
          <p:cNvPr id="15" name="직사각형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635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30602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 userDrawn="1"/>
        </p:nvSpPr>
        <p:spPr>
          <a:xfrm>
            <a:off x="465365" y="793078"/>
            <a:ext cx="11359680" cy="57398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190500" dist="2159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/>
          <p:cNvGrpSpPr/>
          <p:nvPr userDrawn="1"/>
        </p:nvGrpSpPr>
        <p:grpSpPr>
          <a:xfrm>
            <a:off x="3656977" y="0"/>
            <a:ext cx="4598177" cy="882750"/>
            <a:chOff x="5958002" y="558800"/>
            <a:chExt cx="4598177" cy="882750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58002" y="1194529"/>
              <a:ext cx="229377" cy="247021"/>
            </a:xfrm>
            <a:prstGeom prst="rect">
              <a:avLst/>
            </a:prstGeom>
          </p:spPr>
        </p:pic>
        <p:cxnSp>
          <p:nvCxnSpPr>
            <p:cNvPr id="11" name="직선 연결선 10"/>
            <p:cNvCxnSpPr/>
            <p:nvPr/>
          </p:nvCxnSpPr>
          <p:spPr>
            <a:xfrm>
              <a:off x="6063726" y="558800"/>
              <a:ext cx="0" cy="732118"/>
            </a:xfrm>
            <a:prstGeom prst="line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" name="직선 연결선 11"/>
            <p:cNvCxnSpPr/>
            <p:nvPr/>
          </p:nvCxnSpPr>
          <p:spPr>
            <a:xfrm>
              <a:off x="10432526" y="558800"/>
              <a:ext cx="0" cy="732118"/>
            </a:xfrm>
            <a:prstGeom prst="line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326802" y="1194529"/>
              <a:ext cx="229377" cy="247021"/>
            </a:xfrm>
            <a:prstGeom prst="rect">
              <a:avLst/>
            </a:prstGeom>
          </p:spPr>
        </p:pic>
      </p:grpSp>
      <p:sp>
        <p:nvSpPr>
          <p:cNvPr id="15" name="직사각형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635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30602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 userDrawn="1"/>
        </p:nvSpPr>
        <p:spPr>
          <a:xfrm>
            <a:off x="465365" y="793078"/>
            <a:ext cx="11359680" cy="57398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190500" dist="2159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/>
          <p:cNvGrpSpPr/>
          <p:nvPr userDrawn="1"/>
        </p:nvGrpSpPr>
        <p:grpSpPr>
          <a:xfrm>
            <a:off x="3656977" y="0"/>
            <a:ext cx="4598177" cy="882750"/>
            <a:chOff x="5958002" y="558800"/>
            <a:chExt cx="4598177" cy="882750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58002" y="1194529"/>
              <a:ext cx="229377" cy="247021"/>
            </a:xfrm>
            <a:prstGeom prst="rect">
              <a:avLst/>
            </a:prstGeom>
          </p:spPr>
        </p:pic>
        <p:cxnSp>
          <p:nvCxnSpPr>
            <p:cNvPr id="11" name="직선 연결선 10"/>
            <p:cNvCxnSpPr/>
            <p:nvPr/>
          </p:nvCxnSpPr>
          <p:spPr>
            <a:xfrm>
              <a:off x="6063726" y="558800"/>
              <a:ext cx="0" cy="732118"/>
            </a:xfrm>
            <a:prstGeom prst="line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" name="직선 연결선 11"/>
            <p:cNvCxnSpPr/>
            <p:nvPr/>
          </p:nvCxnSpPr>
          <p:spPr>
            <a:xfrm>
              <a:off x="10432526" y="558800"/>
              <a:ext cx="0" cy="732118"/>
            </a:xfrm>
            <a:prstGeom prst="line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326802" y="1194529"/>
              <a:ext cx="229377" cy="247021"/>
            </a:xfrm>
            <a:prstGeom prst="rect">
              <a:avLst/>
            </a:prstGeom>
          </p:spPr>
        </p:pic>
      </p:grpSp>
      <p:sp>
        <p:nvSpPr>
          <p:cNvPr id="15" name="직사각형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635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30602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 userDrawn="1"/>
        </p:nvSpPr>
        <p:spPr>
          <a:xfrm>
            <a:off x="465365" y="793078"/>
            <a:ext cx="11359680" cy="57398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190500" dist="2159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/>
          <p:cNvGrpSpPr/>
          <p:nvPr userDrawn="1"/>
        </p:nvGrpSpPr>
        <p:grpSpPr>
          <a:xfrm>
            <a:off x="3656977" y="0"/>
            <a:ext cx="4598177" cy="882750"/>
            <a:chOff x="5958002" y="558800"/>
            <a:chExt cx="4598177" cy="882750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58002" y="1194529"/>
              <a:ext cx="229377" cy="247021"/>
            </a:xfrm>
            <a:prstGeom prst="rect">
              <a:avLst/>
            </a:prstGeom>
          </p:spPr>
        </p:pic>
        <p:cxnSp>
          <p:nvCxnSpPr>
            <p:cNvPr id="11" name="직선 연결선 10"/>
            <p:cNvCxnSpPr/>
            <p:nvPr/>
          </p:nvCxnSpPr>
          <p:spPr>
            <a:xfrm>
              <a:off x="6063726" y="558800"/>
              <a:ext cx="0" cy="732118"/>
            </a:xfrm>
            <a:prstGeom prst="line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" name="직선 연결선 11"/>
            <p:cNvCxnSpPr/>
            <p:nvPr/>
          </p:nvCxnSpPr>
          <p:spPr>
            <a:xfrm>
              <a:off x="10432526" y="558800"/>
              <a:ext cx="0" cy="732118"/>
            </a:xfrm>
            <a:prstGeom prst="line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326802" y="1194529"/>
              <a:ext cx="229377" cy="247021"/>
            </a:xfrm>
            <a:prstGeom prst="rect">
              <a:avLst/>
            </a:prstGeom>
          </p:spPr>
        </p:pic>
      </p:grpSp>
      <p:sp>
        <p:nvSpPr>
          <p:cNvPr id="15" name="직사각형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635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30602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 userDrawn="1"/>
        </p:nvSpPr>
        <p:spPr>
          <a:xfrm>
            <a:off x="465365" y="793078"/>
            <a:ext cx="11359680" cy="57398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190500" dist="2159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/>
          <p:cNvGrpSpPr/>
          <p:nvPr userDrawn="1"/>
        </p:nvGrpSpPr>
        <p:grpSpPr>
          <a:xfrm>
            <a:off x="3656977" y="0"/>
            <a:ext cx="4598177" cy="882750"/>
            <a:chOff x="5958002" y="558800"/>
            <a:chExt cx="4598177" cy="882750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58002" y="1194529"/>
              <a:ext cx="229377" cy="247021"/>
            </a:xfrm>
            <a:prstGeom prst="rect">
              <a:avLst/>
            </a:prstGeom>
          </p:spPr>
        </p:pic>
        <p:cxnSp>
          <p:nvCxnSpPr>
            <p:cNvPr id="11" name="직선 연결선 10"/>
            <p:cNvCxnSpPr/>
            <p:nvPr/>
          </p:nvCxnSpPr>
          <p:spPr>
            <a:xfrm>
              <a:off x="6063726" y="558800"/>
              <a:ext cx="0" cy="732118"/>
            </a:xfrm>
            <a:prstGeom prst="line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" name="직선 연결선 11"/>
            <p:cNvCxnSpPr/>
            <p:nvPr/>
          </p:nvCxnSpPr>
          <p:spPr>
            <a:xfrm>
              <a:off x="10432526" y="558800"/>
              <a:ext cx="0" cy="732118"/>
            </a:xfrm>
            <a:prstGeom prst="line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326802" y="1194529"/>
              <a:ext cx="229377" cy="247021"/>
            </a:xfrm>
            <a:prstGeom prst="rect">
              <a:avLst/>
            </a:prstGeom>
          </p:spPr>
        </p:pic>
      </p:grpSp>
      <p:sp>
        <p:nvSpPr>
          <p:cNvPr id="15" name="직사각형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635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30602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 userDrawn="1"/>
        </p:nvSpPr>
        <p:spPr>
          <a:xfrm>
            <a:off x="465365" y="793078"/>
            <a:ext cx="11359680" cy="57398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190500" dist="2159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/>
          <p:cNvGrpSpPr/>
          <p:nvPr userDrawn="1"/>
        </p:nvGrpSpPr>
        <p:grpSpPr>
          <a:xfrm>
            <a:off x="3656977" y="0"/>
            <a:ext cx="4598177" cy="882750"/>
            <a:chOff x="5958002" y="558800"/>
            <a:chExt cx="4598177" cy="882750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58002" y="1194529"/>
              <a:ext cx="229377" cy="247021"/>
            </a:xfrm>
            <a:prstGeom prst="rect">
              <a:avLst/>
            </a:prstGeom>
          </p:spPr>
        </p:pic>
        <p:cxnSp>
          <p:nvCxnSpPr>
            <p:cNvPr id="11" name="직선 연결선 10"/>
            <p:cNvCxnSpPr/>
            <p:nvPr/>
          </p:nvCxnSpPr>
          <p:spPr>
            <a:xfrm>
              <a:off x="6063726" y="558800"/>
              <a:ext cx="0" cy="732118"/>
            </a:xfrm>
            <a:prstGeom prst="line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" name="직선 연결선 11"/>
            <p:cNvCxnSpPr/>
            <p:nvPr/>
          </p:nvCxnSpPr>
          <p:spPr>
            <a:xfrm>
              <a:off x="10432526" y="558800"/>
              <a:ext cx="0" cy="732118"/>
            </a:xfrm>
            <a:prstGeom prst="line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326802" y="1194529"/>
              <a:ext cx="229377" cy="247021"/>
            </a:xfrm>
            <a:prstGeom prst="rect">
              <a:avLst/>
            </a:prstGeom>
          </p:spPr>
        </p:pic>
      </p:grpSp>
      <p:sp>
        <p:nvSpPr>
          <p:cNvPr id="15" name="직사각형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635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30602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 userDrawn="1"/>
        </p:nvSpPr>
        <p:spPr>
          <a:xfrm>
            <a:off x="465365" y="793078"/>
            <a:ext cx="11359680" cy="57398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190500" dist="2159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/>
          <p:cNvGrpSpPr/>
          <p:nvPr userDrawn="1"/>
        </p:nvGrpSpPr>
        <p:grpSpPr>
          <a:xfrm>
            <a:off x="3656977" y="0"/>
            <a:ext cx="4598177" cy="882750"/>
            <a:chOff x="5958002" y="558800"/>
            <a:chExt cx="4598177" cy="882750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58002" y="1194529"/>
              <a:ext cx="229377" cy="247021"/>
            </a:xfrm>
            <a:prstGeom prst="rect">
              <a:avLst/>
            </a:prstGeom>
          </p:spPr>
        </p:pic>
        <p:cxnSp>
          <p:nvCxnSpPr>
            <p:cNvPr id="11" name="직선 연결선 10"/>
            <p:cNvCxnSpPr/>
            <p:nvPr/>
          </p:nvCxnSpPr>
          <p:spPr>
            <a:xfrm>
              <a:off x="6063726" y="558800"/>
              <a:ext cx="0" cy="732118"/>
            </a:xfrm>
            <a:prstGeom prst="line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" name="직선 연결선 11"/>
            <p:cNvCxnSpPr/>
            <p:nvPr/>
          </p:nvCxnSpPr>
          <p:spPr>
            <a:xfrm>
              <a:off x="10432526" y="558800"/>
              <a:ext cx="0" cy="732118"/>
            </a:xfrm>
            <a:prstGeom prst="line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326802" y="1194529"/>
              <a:ext cx="229377" cy="247021"/>
            </a:xfrm>
            <a:prstGeom prst="rect">
              <a:avLst/>
            </a:prstGeom>
          </p:spPr>
        </p:pic>
      </p:grpSp>
      <p:sp>
        <p:nvSpPr>
          <p:cNvPr id="15" name="직사각형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635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30602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 userDrawn="1"/>
        </p:nvSpPr>
        <p:spPr>
          <a:xfrm>
            <a:off x="465365" y="793078"/>
            <a:ext cx="11359680" cy="57398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190500" dist="2159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/>
          <p:cNvGrpSpPr/>
          <p:nvPr userDrawn="1"/>
        </p:nvGrpSpPr>
        <p:grpSpPr>
          <a:xfrm>
            <a:off x="3656977" y="0"/>
            <a:ext cx="4598177" cy="882750"/>
            <a:chOff x="5958002" y="558800"/>
            <a:chExt cx="4598177" cy="882750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58002" y="1194529"/>
              <a:ext cx="229377" cy="247021"/>
            </a:xfrm>
            <a:prstGeom prst="rect">
              <a:avLst/>
            </a:prstGeom>
          </p:spPr>
        </p:pic>
        <p:cxnSp>
          <p:nvCxnSpPr>
            <p:cNvPr id="11" name="직선 연결선 10"/>
            <p:cNvCxnSpPr/>
            <p:nvPr/>
          </p:nvCxnSpPr>
          <p:spPr>
            <a:xfrm>
              <a:off x="6063726" y="558800"/>
              <a:ext cx="0" cy="732118"/>
            </a:xfrm>
            <a:prstGeom prst="line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" name="직선 연결선 11"/>
            <p:cNvCxnSpPr/>
            <p:nvPr/>
          </p:nvCxnSpPr>
          <p:spPr>
            <a:xfrm>
              <a:off x="10432526" y="558800"/>
              <a:ext cx="0" cy="732118"/>
            </a:xfrm>
            <a:prstGeom prst="line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326802" y="1194529"/>
              <a:ext cx="229377" cy="247021"/>
            </a:xfrm>
            <a:prstGeom prst="rect">
              <a:avLst/>
            </a:prstGeom>
          </p:spPr>
        </p:pic>
      </p:grpSp>
      <p:sp>
        <p:nvSpPr>
          <p:cNvPr id="15" name="직사각형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635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30602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 userDrawn="1"/>
        </p:nvSpPr>
        <p:spPr>
          <a:xfrm>
            <a:off x="465365" y="793078"/>
            <a:ext cx="11359680" cy="57398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190500" dist="2159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/>
          <p:cNvGrpSpPr/>
          <p:nvPr userDrawn="1"/>
        </p:nvGrpSpPr>
        <p:grpSpPr>
          <a:xfrm>
            <a:off x="3650935" y="-8587"/>
            <a:ext cx="4598177" cy="882750"/>
            <a:chOff x="5958002" y="558800"/>
            <a:chExt cx="4598177" cy="882750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58002" y="1194529"/>
              <a:ext cx="229377" cy="247021"/>
            </a:xfrm>
            <a:prstGeom prst="rect">
              <a:avLst/>
            </a:prstGeom>
          </p:spPr>
        </p:pic>
        <p:cxnSp>
          <p:nvCxnSpPr>
            <p:cNvPr id="14" name="직선 연결선 13"/>
            <p:cNvCxnSpPr/>
            <p:nvPr/>
          </p:nvCxnSpPr>
          <p:spPr>
            <a:xfrm>
              <a:off x="6063726" y="558800"/>
              <a:ext cx="0" cy="732118"/>
            </a:xfrm>
            <a:prstGeom prst="line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5" name="직선 연결선 14"/>
            <p:cNvCxnSpPr/>
            <p:nvPr/>
          </p:nvCxnSpPr>
          <p:spPr>
            <a:xfrm>
              <a:off x="10432526" y="558800"/>
              <a:ext cx="0" cy="732118"/>
            </a:xfrm>
            <a:prstGeom prst="line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326802" y="1194529"/>
              <a:ext cx="229377" cy="247021"/>
            </a:xfrm>
            <a:prstGeom prst="rect">
              <a:avLst/>
            </a:prstGeom>
          </p:spPr>
        </p:pic>
      </p:grpSp>
      <p:sp>
        <p:nvSpPr>
          <p:cNvPr id="2" name="직사각형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635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55442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 userDrawn="1"/>
        </p:nvSpPr>
        <p:spPr>
          <a:xfrm>
            <a:off x="465365" y="793078"/>
            <a:ext cx="11359680" cy="57398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190500" dist="2159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/>
          <p:cNvGrpSpPr/>
          <p:nvPr userDrawn="1"/>
        </p:nvGrpSpPr>
        <p:grpSpPr>
          <a:xfrm>
            <a:off x="3656977" y="0"/>
            <a:ext cx="4598177" cy="882750"/>
            <a:chOff x="5958002" y="558800"/>
            <a:chExt cx="4598177" cy="882750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58002" y="1194529"/>
              <a:ext cx="229377" cy="247021"/>
            </a:xfrm>
            <a:prstGeom prst="rect">
              <a:avLst/>
            </a:prstGeom>
          </p:spPr>
        </p:pic>
        <p:cxnSp>
          <p:nvCxnSpPr>
            <p:cNvPr id="11" name="직선 연결선 10"/>
            <p:cNvCxnSpPr/>
            <p:nvPr/>
          </p:nvCxnSpPr>
          <p:spPr>
            <a:xfrm>
              <a:off x="6063726" y="558800"/>
              <a:ext cx="0" cy="732118"/>
            </a:xfrm>
            <a:prstGeom prst="line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" name="직선 연결선 11"/>
            <p:cNvCxnSpPr/>
            <p:nvPr/>
          </p:nvCxnSpPr>
          <p:spPr>
            <a:xfrm>
              <a:off x="10432526" y="558800"/>
              <a:ext cx="0" cy="732118"/>
            </a:xfrm>
            <a:prstGeom prst="line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326802" y="1194529"/>
              <a:ext cx="229377" cy="247021"/>
            </a:xfrm>
            <a:prstGeom prst="rect">
              <a:avLst/>
            </a:prstGeom>
          </p:spPr>
        </p:pic>
      </p:grpSp>
      <p:sp>
        <p:nvSpPr>
          <p:cNvPr id="15" name="직사각형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635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30602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 userDrawn="1"/>
        </p:nvSpPr>
        <p:spPr>
          <a:xfrm>
            <a:off x="465365" y="793078"/>
            <a:ext cx="11359680" cy="57398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190500" dist="2159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ㅏ</a:t>
            </a:r>
            <a:endParaRPr lang="ko-KR" altLang="en-US" dirty="0"/>
          </a:p>
        </p:txBody>
      </p:sp>
      <p:grpSp>
        <p:nvGrpSpPr>
          <p:cNvPr id="9" name="그룹 8"/>
          <p:cNvGrpSpPr/>
          <p:nvPr userDrawn="1"/>
        </p:nvGrpSpPr>
        <p:grpSpPr>
          <a:xfrm>
            <a:off x="3656977" y="0"/>
            <a:ext cx="4598177" cy="882750"/>
            <a:chOff x="5958002" y="558800"/>
            <a:chExt cx="4598177" cy="882750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58002" y="1194529"/>
              <a:ext cx="229377" cy="247021"/>
            </a:xfrm>
            <a:prstGeom prst="rect">
              <a:avLst/>
            </a:prstGeom>
          </p:spPr>
        </p:pic>
        <p:cxnSp>
          <p:nvCxnSpPr>
            <p:cNvPr id="11" name="직선 연결선 10"/>
            <p:cNvCxnSpPr/>
            <p:nvPr/>
          </p:nvCxnSpPr>
          <p:spPr>
            <a:xfrm>
              <a:off x="6063726" y="558800"/>
              <a:ext cx="0" cy="732118"/>
            </a:xfrm>
            <a:prstGeom prst="line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" name="직선 연결선 11"/>
            <p:cNvCxnSpPr/>
            <p:nvPr/>
          </p:nvCxnSpPr>
          <p:spPr>
            <a:xfrm>
              <a:off x="10432526" y="558800"/>
              <a:ext cx="0" cy="732118"/>
            </a:xfrm>
            <a:prstGeom prst="line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326802" y="1194529"/>
              <a:ext cx="229377" cy="247021"/>
            </a:xfrm>
            <a:prstGeom prst="rect">
              <a:avLst/>
            </a:prstGeom>
          </p:spPr>
        </p:pic>
      </p:grpSp>
      <p:sp>
        <p:nvSpPr>
          <p:cNvPr id="15" name="직사각형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635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30602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 userDrawn="1"/>
        </p:nvSpPr>
        <p:spPr>
          <a:xfrm>
            <a:off x="465365" y="793078"/>
            <a:ext cx="11359680" cy="57398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190500" dist="2159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/>
          <p:cNvGrpSpPr/>
          <p:nvPr userDrawn="1"/>
        </p:nvGrpSpPr>
        <p:grpSpPr>
          <a:xfrm>
            <a:off x="3656977" y="0"/>
            <a:ext cx="4598177" cy="882750"/>
            <a:chOff x="5958002" y="558800"/>
            <a:chExt cx="4598177" cy="882750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58002" y="1194529"/>
              <a:ext cx="229377" cy="247021"/>
            </a:xfrm>
            <a:prstGeom prst="rect">
              <a:avLst/>
            </a:prstGeom>
          </p:spPr>
        </p:pic>
        <p:cxnSp>
          <p:nvCxnSpPr>
            <p:cNvPr id="11" name="직선 연결선 10"/>
            <p:cNvCxnSpPr/>
            <p:nvPr/>
          </p:nvCxnSpPr>
          <p:spPr>
            <a:xfrm>
              <a:off x="6063726" y="558800"/>
              <a:ext cx="0" cy="732118"/>
            </a:xfrm>
            <a:prstGeom prst="line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" name="직선 연결선 11"/>
            <p:cNvCxnSpPr/>
            <p:nvPr/>
          </p:nvCxnSpPr>
          <p:spPr>
            <a:xfrm>
              <a:off x="10432526" y="558800"/>
              <a:ext cx="0" cy="732118"/>
            </a:xfrm>
            <a:prstGeom prst="line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326802" y="1194529"/>
              <a:ext cx="229377" cy="247021"/>
            </a:xfrm>
            <a:prstGeom prst="rect">
              <a:avLst/>
            </a:prstGeom>
          </p:spPr>
        </p:pic>
      </p:grpSp>
      <p:sp>
        <p:nvSpPr>
          <p:cNvPr id="15" name="직사각형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635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30602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 userDrawn="1"/>
        </p:nvSpPr>
        <p:spPr>
          <a:xfrm>
            <a:off x="465365" y="793078"/>
            <a:ext cx="11359680" cy="57398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190500" dist="2159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/>
          <p:cNvGrpSpPr/>
          <p:nvPr userDrawn="1"/>
        </p:nvGrpSpPr>
        <p:grpSpPr>
          <a:xfrm>
            <a:off x="3656977" y="0"/>
            <a:ext cx="4598177" cy="882750"/>
            <a:chOff x="5958002" y="558800"/>
            <a:chExt cx="4598177" cy="882750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58002" y="1194529"/>
              <a:ext cx="229377" cy="247021"/>
            </a:xfrm>
            <a:prstGeom prst="rect">
              <a:avLst/>
            </a:prstGeom>
          </p:spPr>
        </p:pic>
        <p:cxnSp>
          <p:nvCxnSpPr>
            <p:cNvPr id="11" name="직선 연결선 10"/>
            <p:cNvCxnSpPr/>
            <p:nvPr/>
          </p:nvCxnSpPr>
          <p:spPr>
            <a:xfrm>
              <a:off x="6063726" y="558800"/>
              <a:ext cx="0" cy="732118"/>
            </a:xfrm>
            <a:prstGeom prst="line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" name="직선 연결선 11"/>
            <p:cNvCxnSpPr/>
            <p:nvPr/>
          </p:nvCxnSpPr>
          <p:spPr>
            <a:xfrm>
              <a:off x="10432526" y="558800"/>
              <a:ext cx="0" cy="732118"/>
            </a:xfrm>
            <a:prstGeom prst="line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326802" y="1194529"/>
              <a:ext cx="229377" cy="247021"/>
            </a:xfrm>
            <a:prstGeom prst="rect">
              <a:avLst/>
            </a:prstGeom>
          </p:spPr>
        </p:pic>
      </p:grpSp>
      <p:sp>
        <p:nvSpPr>
          <p:cNvPr id="15" name="직사각형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635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30602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 userDrawn="1"/>
        </p:nvSpPr>
        <p:spPr>
          <a:xfrm>
            <a:off x="465365" y="793078"/>
            <a:ext cx="11359680" cy="57398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190500" dist="2159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/>
          <p:cNvGrpSpPr/>
          <p:nvPr userDrawn="1"/>
        </p:nvGrpSpPr>
        <p:grpSpPr>
          <a:xfrm>
            <a:off x="3656977" y="0"/>
            <a:ext cx="4598177" cy="882750"/>
            <a:chOff x="5958002" y="558800"/>
            <a:chExt cx="4598177" cy="882750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58002" y="1194529"/>
              <a:ext cx="229377" cy="247021"/>
            </a:xfrm>
            <a:prstGeom prst="rect">
              <a:avLst/>
            </a:prstGeom>
          </p:spPr>
        </p:pic>
        <p:cxnSp>
          <p:nvCxnSpPr>
            <p:cNvPr id="11" name="직선 연결선 10"/>
            <p:cNvCxnSpPr/>
            <p:nvPr/>
          </p:nvCxnSpPr>
          <p:spPr>
            <a:xfrm>
              <a:off x="6063726" y="558800"/>
              <a:ext cx="0" cy="732118"/>
            </a:xfrm>
            <a:prstGeom prst="line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" name="직선 연결선 11"/>
            <p:cNvCxnSpPr/>
            <p:nvPr/>
          </p:nvCxnSpPr>
          <p:spPr>
            <a:xfrm>
              <a:off x="10432526" y="558800"/>
              <a:ext cx="0" cy="732118"/>
            </a:xfrm>
            <a:prstGeom prst="line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326802" y="1194529"/>
              <a:ext cx="229377" cy="247021"/>
            </a:xfrm>
            <a:prstGeom prst="rect">
              <a:avLst/>
            </a:prstGeom>
          </p:spPr>
        </p:pic>
      </p:grpSp>
      <p:sp>
        <p:nvSpPr>
          <p:cNvPr id="15" name="직사각형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635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30602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 userDrawn="1"/>
        </p:nvSpPr>
        <p:spPr>
          <a:xfrm>
            <a:off x="465365" y="793078"/>
            <a:ext cx="11359680" cy="57398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190500" dist="2159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/>
          <p:cNvGrpSpPr/>
          <p:nvPr userDrawn="1"/>
        </p:nvGrpSpPr>
        <p:grpSpPr>
          <a:xfrm>
            <a:off x="3656977" y="0"/>
            <a:ext cx="4598177" cy="882750"/>
            <a:chOff x="5958002" y="558800"/>
            <a:chExt cx="4598177" cy="882750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58002" y="1194529"/>
              <a:ext cx="229377" cy="247021"/>
            </a:xfrm>
            <a:prstGeom prst="rect">
              <a:avLst/>
            </a:prstGeom>
          </p:spPr>
        </p:pic>
        <p:cxnSp>
          <p:nvCxnSpPr>
            <p:cNvPr id="11" name="직선 연결선 10"/>
            <p:cNvCxnSpPr/>
            <p:nvPr/>
          </p:nvCxnSpPr>
          <p:spPr>
            <a:xfrm>
              <a:off x="6063726" y="558800"/>
              <a:ext cx="0" cy="732118"/>
            </a:xfrm>
            <a:prstGeom prst="line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" name="직선 연결선 11"/>
            <p:cNvCxnSpPr/>
            <p:nvPr/>
          </p:nvCxnSpPr>
          <p:spPr>
            <a:xfrm>
              <a:off x="10432526" y="558800"/>
              <a:ext cx="0" cy="732118"/>
            </a:xfrm>
            <a:prstGeom prst="line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326802" y="1194529"/>
              <a:ext cx="229377" cy="247021"/>
            </a:xfrm>
            <a:prstGeom prst="rect">
              <a:avLst/>
            </a:prstGeom>
          </p:spPr>
        </p:pic>
      </p:grpSp>
      <p:sp>
        <p:nvSpPr>
          <p:cNvPr id="15" name="직사각형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635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30602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 userDrawn="1"/>
        </p:nvSpPr>
        <p:spPr>
          <a:xfrm>
            <a:off x="465365" y="793078"/>
            <a:ext cx="11359680" cy="57398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190500" dist="2159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/>
          <p:cNvGrpSpPr/>
          <p:nvPr userDrawn="1"/>
        </p:nvGrpSpPr>
        <p:grpSpPr>
          <a:xfrm>
            <a:off x="3656977" y="0"/>
            <a:ext cx="4598177" cy="882750"/>
            <a:chOff x="5958002" y="558800"/>
            <a:chExt cx="4598177" cy="882750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58002" y="1194529"/>
              <a:ext cx="229377" cy="247021"/>
            </a:xfrm>
            <a:prstGeom prst="rect">
              <a:avLst/>
            </a:prstGeom>
          </p:spPr>
        </p:pic>
        <p:cxnSp>
          <p:nvCxnSpPr>
            <p:cNvPr id="11" name="직선 연결선 10"/>
            <p:cNvCxnSpPr/>
            <p:nvPr/>
          </p:nvCxnSpPr>
          <p:spPr>
            <a:xfrm>
              <a:off x="6063726" y="558800"/>
              <a:ext cx="0" cy="732118"/>
            </a:xfrm>
            <a:prstGeom prst="line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" name="직선 연결선 11"/>
            <p:cNvCxnSpPr/>
            <p:nvPr/>
          </p:nvCxnSpPr>
          <p:spPr>
            <a:xfrm>
              <a:off x="10432526" y="558800"/>
              <a:ext cx="0" cy="732118"/>
            </a:xfrm>
            <a:prstGeom prst="line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326802" y="1194529"/>
              <a:ext cx="229377" cy="247021"/>
            </a:xfrm>
            <a:prstGeom prst="rect">
              <a:avLst/>
            </a:prstGeom>
          </p:spPr>
        </p:pic>
      </p:grpSp>
      <p:sp>
        <p:nvSpPr>
          <p:cNvPr id="15" name="직사각형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635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30602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 userDrawn="1"/>
        </p:nvSpPr>
        <p:spPr>
          <a:xfrm>
            <a:off x="465365" y="793078"/>
            <a:ext cx="11359680" cy="57398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190500" dist="2159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/>
          <p:cNvGrpSpPr/>
          <p:nvPr userDrawn="1"/>
        </p:nvGrpSpPr>
        <p:grpSpPr>
          <a:xfrm>
            <a:off x="3656977" y="0"/>
            <a:ext cx="4598177" cy="882750"/>
            <a:chOff x="5958002" y="558800"/>
            <a:chExt cx="4598177" cy="882750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58002" y="1194529"/>
              <a:ext cx="229377" cy="247021"/>
            </a:xfrm>
            <a:prstGeom prst="rect">
              <a:avLst/>
            </a:prstGeom>
          </p:spPr>
        </p:pic>
        <p:cxnSp>
          <p:nvCxnSpPr>
            <p:cNvPr id="11" name="직선 연결선 10"/>
            <p:cNvCxnSpPr/>
            <p:nvPr/>
          </p:nvCxnSpPr>
          <p:spPr>
            <a:xfrm>
              <a:off x="6063726" y="558800"/>
              <a:ext cx="0" cy="732118"/>
            </a:xfrm>
            <a:prstGeom prst="line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" name="직선 연결선 11"/>
            <p:cNvCxnSpPr/>
            <p:nvPr/>
          </p:nvCxnSpPr>
          <p:spPr>
            <a:xfrm>
              <a:off x="10432526" y="558800"/>
              <a:ext cx="0" cy="732118"/>
            </a:xfrm>
            <a:prstGeom prst="line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326802" y="1194529"/>
              <a:ext cx="229377" cy="247021"/>
            </a:xfrm>
            <a:prstGeom prst="rect">
              <a:avLst/>
            </a:prstGeom>
          </p:spPr>
        </p:pic>
      </p:grpSp>
      <p:sp>
        <p:nvSpPr>
          <p:cNvPr id="15" name="직사각형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635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36095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 userDrawn="1"/>
        </p:nvSpPr>
        <p:spPr>
          <a:xfrm>
            <a:off x="465365" y="793078"/>
            <a:ext cx="11359680" cy="57398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190500" dist="2159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/>
          <p:cNvGrpSpPr/>
          <p:nvPr userDrawn="1"/>
        </p:nvGrpSpPr>
        <p:grpSpPr>
          <a:xfrm>
            <a:off x="3656977" y="0"/>
            <a:ext cx="4598177" cy="882750"/>
            <a:chOff x="5958002" y="558800"/>
            <a:chExt cx="4598177" cy="882750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58002" y="1194529"/>
              <a:ext cx="229377" cy="247021"/>
            </a:xfrm>
            <a:prstGeom prst="rect">
              <a:avLst/>
            </a:prstGeom>
          </p:spPr>
        </p:pic>
        <p:cxnSp>
          <p:nvCxnSpPr>
            <p:cNvPr id="11" name="직선 연결선 10"/>
            <p:cNvCxnSpPr/>
            <p:nvPr/>
          </p:nvCxnSpPr>
          <p:spPr>
            <a:xfrm>
              <a:off x="6063726" y="558800"/>
              <a:ext cx="0" cy="732118"/>
            </a:xfrm>
            <a:prstGeom prst="line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" name="직선 연결선 11"/>
            <p:cNvCxnSpPr/>
            <p:nvPr/>
          </p:nvCxnSpPr>
          <p:spPr>
            <a:xfrm>
              <a:off x="10432526" y="558800"/>
              <a:ext cx="0" cy="732118"/>
            </a:xfrm>
            <a:prstGeom prst="line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326802" y="1194529"/>
              <a:ext cx="229377" cy="247021"/>
            </a:xfrm>
            <a:prstGeom prst="rect">
              <a:avLst/>
            </a:prstGeom>
          </p:spPr>
        </p:pic>
      </p:grpSp>
      <p:sp>
        <p:nvSpPr>
          <p:cNvPr id="15" name="직사각형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635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30602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 userDrawn="1"/>
        </p:nvSpPr>
        <p:spPr>
          <a:xfrm>
            <a:off x="465365" y="793078"/>
            <a:ext cx="11359680" cy="57398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190500" dist="2159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/>
          <p:cNvGrpSpPr/>
          <p:nvPr userDrawn="1"/>
        </p:nvGrpSpPr>
        <p:grpSpPr>
          <a:xfrm>
            <a:off x="3656977" y="0"/>
            <a:ext cx="4598177" cy="882750"/>
            <a:chOff x="5958002" y="558800"/>
            <a:chExt cx="4598177" cy="882750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58002" y="1194529"/>
              <a:ext cx="229377" cy="247021"/>
            </a:xfrm>
            <a:prstGeom prst="rect">
              <a:avLst/>
            </a:prstGeom>
          </p:spPr>
        </p:pic>
        <p:cxnSp>
          <p:nvCxnSpPr>
            <p:cNvPr id="11" name="직선 연결선 10"/>
            <p:cNvCxnSpPr/>
            <p:nvPr/>
          </p:nvCxnSpPr>
          <p:spPr>
            <a:xfrm>
              <a:off x="6063726" y="558800"/>
              <a:ext cx="0" cy="732118"/>
            </a:xfrm>
            <a:prstGeom prst="line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" name="직선 연결선 11"/>
            <p:cNvCxnSpPr/>
            <p:nvPr/>
          </p:nvCxnSpPr>
          <p:spPr>
            <a:xfrm>
              <a:off x="10432526" y="558800"/>
              <a:ext cx="0" cy="732118"/>
            </a:xfrm>
            <a:prstGeom prst="line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326802" y="1194529"/>
              <a:ext cx="229377" cy="247021"/>
            </a:xfrm>
            <a:prstGeom prst="rect">
              <a:avLst/>
            </a:prstGeom>
          </p:spPr>
        </p:pic>
      </p:grpSp>
      <p:sp>
        <p:nvSpPr>
          <p:cNvPr id="15" name="직사각형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635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30602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635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 userDrawn="1"/>
        </p:nvSpPr>
        <p:spPr>
          <a:xfrm>
            <a:off x="465365" y="793078"/>
            <a:ext cx="11359680" cy="57398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190500" dist="2159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/>
          <p:cNvGrpSpPr/>
          <p:nvPr userDrawn="1"/>
        </p:nvGrpSpPr>
        <p:grpSpPr>
          <a:xfrm>
            <a:off x="3650935" y="-8587"/>
            <a:ext cx="4598177" cy="882750"/>
            <a:chOff x="5958002" y="558800"/>
            <a:chExt cx="4598177" cy="882750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58002" y="1194529"/>
              <a:ext cx="229377" cy="247021"/>
            </a:xfrm>
            <a:prstGeom prst="rect">
              <a:avLst/>
            </a:prstGeom>
          </p:spPr>
        </p:pic>
        <p:cxnSp>
          <p:nvCxnSpPr>
            <p:cNvPr id="14" name="직선 연결선 13"/>
            <p:cNvCxnSpPr/>
            <p:nvPr/>
          </p:nvCxnSpPr>
          <p:spPr>
            <a:xfrm>
              <a:off x="6063726" y="558800"/>
              <a:ext cx="0" cy="732118"/>
            </a:xfrm>
            <a:prstGeom prst="line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5" name="직선 연결선 14"/>
            <p:cNvCxnSpPr/>
            <p:nvPr/>
          </p:nvCxnSpPr>
          <p:spPr>
            <a:xfrm>
              <a:off x="10432526" y="558800"/>
              <a:ext cx="0" cy="732118"/>
            </a:xfrm>
            <a:prstGeom prst="line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326802" y="1194529"/>
              <a:ext cx="229377" cy="2470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355442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 userDrawn="1"/>
        </p:nvSpPr>
        <p:spPr>
          <a:xfrm>
            <a:off x="465365" y="793078"/>
            <a:ext cx="11359680" cy="57398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190500" dist="2159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/>
          <p:cNvGrpSpPr/>
          <p:nvPr userDrawn="1"/>
        </p:nvGrpSpPr>
        <p:grpSpPr>
          <a:xfrm>
            <a:off x="3656977" y="0"/>
            <a:ext cx="4598177" cy="882750"/>
            <a:chOff x="5958002" y="558800"/>
            <a:chExt cx="4598177" cy="882750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58002" y="1194529"/>
              <a:ext cx="229377" cy="247021"/>
            </a:xfrm>
            <a:prstGeom prst="rect">
              <a:avLst/>
            </a:prstGeom>
          </p:spPr>
        </p:pic>
        <p:cxnSp>
          <p:nvCxnSpPr>
            <p:cNvPr id="11" name="직선 연결선 10"/>
            <p:cNvCxnSpPr/>
            <p:nvPr/>
          </p:nvCxnSpPr>
          <p:spPr>
            <a:xfrm>
              <a:off x="6063726" y="558800"/>
              <a:ext cx="0" cy="732118"/>
            </a:xfrm>
            <a:prstGeom prst="line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" name="직선 연결선 11"/>
            <p:cNvCxnSpPr/>
            <p:nvPr/>
          </p:nvCxnSpPr>
          <p:spPr>
            <a:xfrm>
              <a:off x="10432526" y="558800"/>
              <a:ext cx="0" cy="732118"/>
            </a:xfrm>
            <a:prstGeom prst="line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326802" y="1194529"/>
              <a:ext cx="229377" cy="247021"/>
            </a:xfrm>
            <a:prstGeom prst="rect">
              <a:avLst/>
            </a:prstGeom>
          </p:spPr>
        </p:pic>
      </p:grpSp>
      <p:sp>
        <p:nvSpPr>
          <p:cNvPr id="15" name="직사각형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635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30602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 userDrawn="1"/>
        </p:nvSpPr>
        <p:spPr>
          <a:xfrm>
            <a:off x="465365" y="793078"/>
            <a:ext cx="11359680" cy="57398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190500" dist="2159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/>
          <p:cNvGrpSpPr/>
          <p:nvPr userDrawn="1"/>
        </p:nvGrpSpPr>
        <p:grpSpPr>
          <a:xfrm>
            <a:off x="3656977" y="0"/>
            <a:ext cx="4598177" cy="882750"/>
            <a:chOff x="5958002" y="558800"/>
            <a:chExt cx="4598177" cy="882750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58002" y="1194529"/>
              <a:ext cx="229377" cy="247021"/>
            </a:xfrm>
            <a:prstGeom prst="rect">
              <a:avLst/>
            </a:prstGeom>
          </p:spPr>
        </p:pic>
        <p:cxnSp>
          <p:nvCxnSpPr>
            <p:cNvPr id="11" name="직선 연결선 10"/>
            <p:cNvCxnSpPr/>
            <p:nvPr/>
          </p:nvCxnSpPr>
          <p:spPr>
            <a:xfrm>
              <a:off x="6063726" y="558800"/>
              <a:ext cx="0" cy="732118"/>
            </a:xfrm>
            <a:prstGeom prst="line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" name="직선 연결선 11"/>
            <p:cNvCxnSpPr/>
            <p:nvPr/>
          </p:nvCxnSpPr>
          <p:spPr>
            <a:xfrm>
              <a:off x="10432526" y="558800"/>
              <a:ext cx="0" cy="732118"/>
            </a:xfrm>
            <a:prstGeom prst="line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326802" y="1194529"/>
              <a:ext cx="229377" cy="247021"/>
            </a:xfrm>
            <a:prstGeom prst="rect">
              <a:avLst/>
            </a:prstGeom>
          </p:spPr>
        </p:pic>
      </p:grpSp>
      <p:sp>
        <p:nvSpPr>
          <p:cNvPr id="15" name="직사각형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635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30602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3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 userDrawn="1"/>
        </p:nvSpPr>
        <p:spPr>
          <a:xfrm>
            <a:off x="465365" y="793078"/>
            <a:ext cx="11359680" cy="57398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190500" dist="2159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/>
          <p:cNvGrpSpPr/>
          <p:nvPr userDrawn="1"/>
        </p:nvGrpSpPr>
        <p:grpSpPr>
          <a:xfrm>
            <a:off x="3656977" y="0"/>
            <a:ext cx="4598177" cy="882750"/>
            <a:chOff x="5958002" y="558800"/>
            <a:chExt cx="4598177" cy="882750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58002" y="1194529"/>
              <a:ext cx="229377" cy="247021"/>
            </a:xfrm>
            <a:prstGeom prst="rect">
              <a:avLst/>
            </a:prstGeom>
          </p:spPr>
        </p:pic>
        <p:cxnSp>
          <p:nvCxnSpPr>
            <p:cNvPr id="11" name="직선 연결선 10"/>
            <p:cNvCxnSpPr/>
            <p:nvPr/>
          </p:nvCxnSpPr>
          <p:spPr>
            <a:xfrm>
              <a:off x="6063726" y="558800"/>
              <a:ext cx="0" cy="732118"/>
            </a:xfrm>
            <a:prstGeom prst="line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" name="직선 연결선 11"/>
            <p:cNvCxnSpPr/>
            <p:nvPr/>
          </p:nvCxnSpPr>
          <p:spPr>
            <a:xfrm>
              <a:off x="10432526" y="558800"/>
              <a:ext cx="0" cy="732118"/>
            </a:xfrm>
            <a:prstGeom prst="line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326802" y="1194529"/>
              <a:ext cx="229377" cy="247021"/>
            </a:xfrm>
            <a:prstGeom prst="rect">
              <a:avLst/>
            </a:prstGeom>
          </p:spPr>
        </p:pic>
      </p:grpSp>
      <p:sp>
        <p:nvSpPr>
          <p:cNvPr id="15" name="직사각형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635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30602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4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 userDrawn="1"/>
        </p:nvSpPr>
        <p:spPr>
          <a:xfrm>
            <a:off x="465365" y="793078"/>
            <a:ext cx="11359680" cy="57398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190500" dist="2159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/>
          <p:cNvGrpSpPr/>
          <p:nvPr userDrawn="1"/>
        </p:nvGrpSpPr>
        <p:grpSpPr>
          <a:xfrm>
            <a:off x="3656977" y="0"/>
            <a:ext cx="4598177" cy="882750"/>
            <a:chOff x="5958002" y="558800"/>
            <a:chExt cx="4598177" cy="882750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58002" y="1194529"/>
              <a:ext cx="229377" cy="247021"/>
            </a:xfrm>
            <a:prstGeom prst="rect">
              <a:avLst/>
            </a:prstGeom>
          </p:spPr>
        </p:pic>
        <p:cxnSp>
          <p:nvCxnSpPr>
            <p:cNvPr id="11" name="직선 연결선 10"/>
            <p:cNvCxnSpPr/>
            <p:nvPr/>
          </p:nvCxnSpPr>
          <p:spPr>
            <a:xfrm>
              <a:off x="6063726" y="558800"/>
              <a:ext cx="0" cy="732118"/>
            </a:xfrm>
            <a:prstGeom prst="line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" name="직선 연결선 11"/>
            <p:cNvCxnSpPr/>
            <p:nvPr/>
          </p:nvCxnSpPr>
          <p:spPr>
            <a:xfrm>
              <a:off x="10432526" y="558800"/>
              <a:ext cx="0" cy="732118"/>
            </a:xfrm>
            <a:prstGeom prst="line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326802" y="1194529"/>
              <a:ext cx="229377" cy="247021"/>
            </a:xfrm>
            <a:prstGeom prst="rect">
              <a:avLst/>
            </a:prstGeom>
          </p:spPr>
        </p:pic>
      </p:grpSp>
      <p:sp>
        <p:nvSpPr>
          <p:cNvPr id="15" name="직사각형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635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30602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 userDrawn="1"/>
        </p:nvSpPr>
        <p:spPr>
          <a:xfrm>
            <a:off x="465365" y="793078"/>
            <a:ext cx="11359680" cy="57398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190500" dist="2159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/>
          <p:cNvGrpSpPr/>
          <p:nvPr userDrawn="1"/>
        </p:nvGrpSpPr>
        <p:grpSpPr>
          <a:xfrm>
            <a:off x="3650935" y="-8587"/>
            <a:ext cx="4598177" cy="882750"/>
            <a:chOff x="5958002" y="558800"/>
            <a:chExt cx="4598177" cy="882750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58002" y="1194529"/>
              <a:ext cx="229377" cy="247021"/>
            </a:xfrm>
            <a:prstGeom prst="rect">
              <a:avLst/>
            </a:prstGeom>
          </p:spPr>
        </p:pic>
        <p:cxnSp>
          <p:nvCxnSpPr>
            <p:cNvPr id="14" name="직선 연결선 13"/>
            <p:cNvCxnSpPr/>
            <p:nvPr/>
          </p:nvCxnSpPr>
          <p:spPr>
            <a:xfrm>
              <a:off x="6063726" y="558800"/>
              <a:ext cx="0" cy="732118"/>
            </a:xfrm>
            <a:prstGeom prst="line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5" name="직선 연결선 14"/>
            <p:cNvCxnSpPr/>
            <p:nvPr/>
          </p:nvCxnSpPr>
          <p:spPr>
            <a:xfrm>
              <a:off x="10432526" y="558800"/>
              <a:ext cx="0" cy="732118"/>
            </a:xfrm>
            <a:prstGeom prst="line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326802" y="1194529"/>
              <a:ext cx="229377" cy="247021"/>
            </a:xfrm>
            <a:prstGeom prst="rect">
              <a:avLst/>
            </a:prstGeom>
          </p:spPr>
        </p:pic>
      </p:grpSp>
      <p:sp>
        <p:nvSpPr>
          <p:cNvPr id="2" name="직사각형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635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55442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 userDrawn="1"/>
        </p:nvSpPr>
        <p:spPr>
          <a:xfrm>
            <a:off x="465365" y="793078"/>
            <a:ext cx="11359680" cy="57398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190500" dist="2159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/>
          <p:cNvGrpSpPr/>
          <p:nvPr userDrawn="1"/>
        </p:nvGrpSpPr>
        <p:grpSpPr>
          <a:xfrm>
            <a:off x="3650935" y="-8587"/>
            <a:ext cx="4598177" cy="882750"/>
            <a:chOff x="5958002" y="558800"/>
            <a:chExt cx="4598177" cy="882750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58002" y="1194529"/>
              <a:ext cx="229377" cy="247021"/>
            </a:xfrm>
            <a:prstGeom prst="rect">
              <a:avLst/>
            </a:prstGeom>
          </p:spPr>
        </p:pic>
        <p:cxnSp>
          <p:nvCxnSpPr>
            <p:cNvPr id="14" name="직선 연결선 13"/>
            <p:cNvCxnSpPr/>
            <p:nvPr/>
          </p:nvCxnSpPr>
          <p:spPr>
            <a:xfrm>
              <a:off x="6063726" y="558800"/>
              <a:ext cx="0" cy="732118"/>
            </a:xfrm>
            <a:prstGeom prst="line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5" name="직선 연결선 14"/>
            <p:cNvCxnSpPr/>
            <p:nvPr/>
          </p:nvCxnSpPr>
          <p:spPr>
            <a:xfrm>
              <a:off x="10432526" y="558800"/>
              <a:ext cx="0" cy="732118"/>
            </a:xfrm>
            <a:prstGeom prst="line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326802" y="1194529"/>
              <a:ext cx="229377" cy="247021"/>
            </a:xfrm>
            <a:prstGeom prst="rect">
              <a:avLst/>
            </a:prstGeom>
          </p:spPr>
        </p:pic>
      </p:grpSp>
      <p:sp>
        <p:nvSpPr>
          <p:cNvPr id="2" name="직사각형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635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55442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 userDrawn="1"/>
        </p:nvSpPr>
        <p:spPr>
          <a:xfrm>
            <a:off x="465365" y="793078"/>
            <a:ext cx="11359680" cy="57398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190500" dist="2159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/>
          <p:cNvGrpSpPr/>
          <p:nvPr userDrawn="1"/>
        </p:nvGrpSpPr>
        <p:grpSpPr>
          <a:xfrm>
            <a:off x="3650935" y="-8587"/>
            <a:ext cx="4598177" cy="882750"/>
            <a:chOff x="5958002" y="558800"/>
            <a:chExt cx="4598177" cy="882750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58002" y="1194529"/>
              <a:ext cx="229377" cy="247021"/>
            </a:xfrm>
            <a:prstGeom prst="rect">
              <a:avLst/>
            </a:prstGeom>
          </p:spPr>
        </p:pic>
        <p:cxnSp>
          <p:nvCxnSpPr>
            <p:cNvPr id="14" name="직선 연결선 13"/>
            <p:cNvCxnSpPr/>
            <p:nvPr/>
          </p:nvCxnSpPr>
          <p:spPr>
            <a:xfrm>
              <a:off x="6063726" y="558800"/>
              <a:ext cx="0" cy="732118"/>
            </a:xfrm>
            <a:prstGeom prst="line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5" name="직선 연결선 14"/>
            <p:cNvCxnSpPr/>
            <p:nvPr/>
          </p:nvCxnSpPr>
          <p:spPr>
            <a:xfrm>
              <a:off x="10432526" y="558800"/>
              <a:ext cx="0" cy="732118"/>
            </a:xfrm>
            <a:prstGeom prst="line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326802" y="1194529"/>
              <a:ext cx="229377" cy="247021"/>
            </a:xfrm>
            <a:prstGeom prst="rect">
              <a:avLst/>
            </a:prstGeom>
          </p:spPr>
        </p:pic>
      </p:grpSp>
      <p:sp>
        <p:nvSpPr>
          <p:cNvPr id="2" name="직사각형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635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55442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 userDrawn="1"/>
        </p:nvSpPr>
        <p:spPr>
          <a:xfrm>
            <a:off x="465365" y="793078"/>
            <a:ext cx="11359680" cy="57398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190500" dist="2159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/>
          <p:cNvGrpSpPr/>
          <p:nvPr userDrawn="1"/>
        </p:nvGrpSpPr>
        <p:grpSpPr>
          <a:xfrm>
            <a:off x="3650935" y="-8587"/>
            <a:ext cx="4598177" cy="882750"/>
            <a:chOff x="5958002" y="558800"/>
            <a:chExt cx="4598177" cy="882750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58002" y="1194529"/>
              <a:ext cx="229377" cy="247021"/>
            </a:xfrm>
            <a:prstGeom prst="rect">
              <a:avLst/>
            </a:prstGeom>
          </p:spPr>
        </p:pic>
        <p:cxnSp>
          <p:nvCxnSpPr>
            <p:cNvPr id="14" name="직선 연결선 13"/>
            <p:cNvCxnSpPr/>
            <p:nvPr/>
          </p:nvCxnSpPr>
          <p:spPr>
            <a:xfrm>
              <a:off x="6063726" y="558800"/>
              <a:ext cx="0" cy="732118"/>
            </a:xfrm>
            <a:prstGeom prst="line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5" name="직선 연결선 14"/>
            <p:cNvCxnSpPr/>
            <p:nvPr/>
          </p:nvCxnSpPr>
          <p:spPr>
            <a:xfrm>
              <a:off x="10432526" y="558800"/>
              <a:ext cx="0" cy="732118"/>
            </a:xfrm>
            <a:prstGeom prst="line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326802" y="1194529"/>
              <a:ext cx="229377" cy="247021"/>
            </a:xfrm>
            <a:prstGeom prst="rect">
              <a:avLst/>
            </a:prstGeom>
          </p:spPr>
        </p:pic>
      </p:grpSp>
      <p:sp>
        <p:nvSpPr>
          <p:cNvPr id="2" name="직사각형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635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55442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 userDrawn="1"/>
        </p:nvSpPr>
        <p:spPr>
          <a:xfrm>
            <a:off x="465365" y="793078"/>
            <a:ext cx="11359680" cy="57398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190500" dist="2159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/>
          <p:cNvGrpSpPr/>
          <p:nvPr userDrawn="1"/>
        </p:nvGrpSpPr>
        <p:grpSpPr>
          <a:xfrm>
            <a:off x="3650935" y="-8587"/>
            <a:ext cx="4598177" cy="882750"/>
            <a:chOff x="5958002" y="558800"/>
            <a:chExt cx="4598177" cy="882750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58002" y="1194529"/>
              <a:ext cx="229377" cy="247021"/>
            </a:xfrm>
            <a:prstGeom prst="rect">
              <a:avLst/>
            </a:prstGeom>
          </p:spPr>
        </p:pic>
        <p:cxnSp>
          <p:nvCxnSpPr>
            <p:cNvPr id="14" name="직선 연결선 13"/>
            <p:cNvCxnSpPr/>
            <p:nvPr/>
          </p:nvCxnSpPr>
          <p:spPr>
            <a:xfrm>
              <a:off x="6063726" y="558800"/>
              <a:ext cx="0" cy="732118"/>
            </a:xfrm>
            <a:prstGeom prst="line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5" name="직선 연결선 14"/>
            <p:cNvCxnSpPr/>
            <p:nvPr/>
          </p:nvCxnSpPr>
          <p:spPr>
            <a:xfrm>
              <a:off x="10432526" y="558800"/>
              <a:ext cx="0" cy="732118"/>
            </a:xfrm>
            <a:prstGeom prst="line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326802" y="1194529"/>
              <a:ext cx="229377" cy="247021"/>
            </a:xfrm>
            <a:prstGeom prst="rect">
              <a:avLst/>
            </a:prstGeom>
          </p:spPr>
        </p:pic>
      </p:grpSp>
      <p:sp>
        <p:nvSpPr>
          <p:cNvPr id="2" name="직사각형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635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55442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 userDrawn="1"/>
        </p:nvSpPr>
        <p:spPr>
          <a:xfrm>
            <a:off x="465365" y="793078"/>
            <a:ext cx="11359680" cy="57398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190500" dist="2159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/>
          <p:cNvGrpSpPr/>
          <p:nvPr userDrawn="1"/>
        </p:nvGrpSpPr>
        <p:grpSpPr>
          <a:xfrm>
            <a:off x="3656977" y="0"/>
            <a:ext cx="4598177" cy="882750"/>
            <a:chOff x="5958002" y="558800"/>
            <a:chExt cx="4598177" cy="882750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58002" y="1194529"/>
              <a:ext cx="229377" cy="247021"/>
            </a:xfrm>
            <a:prstGeom prst="rect">
              <a:avLst/>
            </a:prstGeom>
          </p:spPr>
        </p:pic>
        <p:cxnSp>
          <p:nvCxnSpPr>
            <p:cNvPr id="11" name="직선 연결선 10"/>
            <p:cNvCxnSpPr/>
            <p:nvPr/>
          </p:nvCxnSpPr>
          <p:spPr>
            <a:xfrm>
              <a:off x="6063726" y="558800"/>
              <a:ext cx="0" cy="732118"/>
            </a:xfrm>
            <a:prstGeom prst="line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" name="직선 연결선 11"/>
            <p:cNvCxnSpPr/>
            <p:nvPr/>
          </p:nvCxnSpPr>
          <p:spPr>
            <a:xfrm>
              <a:off x="10432526" y="558800"/>
              <a:ext cx="0" cy="732118"/>
            </a:xfrm>
            <a:prstGeom prst="line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326802" y="1194529"/>
              <a:ext cx="229377" cy="247021"/>
            </a:xfrm>
            <a:prstGeom prst="rect">
              <a:avLst/>
            </a:prstGeom>
          </p:spPr>
        </p:pic>
      </p:grpSp>
      <p:sp>
        <p:nvSpPr>
          <p:cNvPr id="15" name="직사각형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635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30602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600203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8378A1-DC3B-4586-8862-E1B0842E0503}" type="datetimeFigureOut">
              <a:rPr lang="ko-KR" altLang="en-US" smtClean="0"/>
              <a:t>2020-07-23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DC218B-DF6C-470D-9814-48C45D6882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01340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  <p:sldLayoutId id="2147483804" r:id="rId12"/>
    <p:sldLayoutId id="2147483805" r:id="rId13"/>
    <p:sldLayoutId id="2147483806" r:id="rId14"/>
    <p:sldLayoutId id="2147483807" r:id="rId15"/>
    <p:sldLayoutId id="2147483808" r:id="rId16"/>
    <p:sldLayoutId id="2147483809" r:id="rId17"/>
    <p:sldLayoutId id="2147483810" r:id="rId18"/>
    <p:sldLayoutId id="2147483811" r:id="rId19"/>
    <p:sldLayoutId id="2147483812" r:id="rId20"/>
    <p:sldLayoutId id="2147483813" r:id="rId21"/>
    <p:sldLayoutId id="2147483814" r:id="rId22"/>
    <p:sldLayoutId id="2147483815" r:id="rId23"/>
    <p:sldLayoutId id="2147483816" r:id="rId24"/>
    <p:sldLayoutId id="2147483817" r:id="rId25"/>
    <p:sldLayoutId id="2147483818" r:id="rId26"/>
    <p:sldLayoutId id="2147483825" r:id="rId27"/>
    <p:sldLayoutId id="2147483819" r:id="rId28"/>
    <p:sldLayoutId id="2147483820" r:id="rId29"/>
    <p:sldLayoutId id="2147483821" r:id="rId30"/>
    <p:sldLayoutId id="2147483822" r:id="rId31"/>
    <p:sldLayoutId id="2147483823" r:id="rId32"/>
    <p:sldLayoutId id="2147483824" r:id="rId33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42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0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429435" y="1404634"/>
            <a:ext cx="7333130" cy="39803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190500" dist="2159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5569852" y="3445934"/>
            <a:ext cx="2214850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이찬양</a:t>
            </a:r>
            <a:endParaRPr lang="en-US" altLang="ko-KR" sz="140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  <a:p>
            <a:endParaRPr lang="en-US" altLang="ko-KR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  <a:p>
            <a:r>
              <a:rPr lang="ko-KR" altLang="en-US" sz="14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황지원</a:t>
            </a:r>
            <a:r>
              <a:rPr lang="en-US" altLang="ko-KR" sz="14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,</a:t>
            </a:r>
            <a:r>
              <a:rPr lang="ko-KR" altLang="en-US" sz="14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 김윤진</a:t>
            </a:r>
            <a:r>
              <a:rPr lang="en-US" altLang="ko-KR" sz="14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, </a:t>
            </a:r>
            <a:r>
              <a:rPr lang="ko-KR" altLang="en-US" sz="1400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정의광</a:t>
            </a:r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3881150" y="2418494"/>
            <a:ext cx="4429699" cy="572884"/>
            <a:chOff x="4621415" y="2926746"/>
            <a:chExt cx="3308355" cy="405645"/>
          </a:xfrm>
        </p:grpSpPr>
        <p:sp>
          <p:nvSpPr>
            <p:cNvPr id="10" name="모서리가 둥근 직사각형 9"/>
            <p:cNvSpPr/>
            <p:nvPr/>
          </p:nvSpPr>
          <p:spPr>
            <a:xfrm>
              <a:off x="5036181" y="2926746"/>
              <a:ext cx="2478818" cy="349624"/>
            </a:xfrm>
            <a:prstGeom prst="roundRect">
              <a:avLst>
                <a:gd name="adj" fmla="val 19231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4621415" y="2963059"/>
              <a:ext cx="330835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b="1" dirty="0" smtClea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n-ea"/>
                </a:rPr>
                <a:t>JAVA</a:t>
              </a:r>
              <a:r>
                <a:rPr lang="ko-KR" altLang="en-US" b="1" dirty="0" smtClea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n-ea"/>
                </a:rPr>
                <a:t>보던가 팀 포트폴리오</a:t>
              </a:r>
              <a:endParaRPr lang="en-US" altLang="ko-KR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endParaRPr>
            </a:p>
          </p:txBody>
        </p:sp>
      </p:grpSp>
      <p:cxnSp>
        <p:nvCxnSpPr>
          <p:cNvPr id="21" name="직선 연결선 20"/>
          <p:cNvCxnSpPr/>
          <p:nvPr/>
        </p:nvCxnSpPr>
        <p:spPr>
          <a:xfrm flipH="1">
            <a:off x="2563905" y="1513266"/>
            <a:ext cx="879586" cy="879586"/>
          </a:xfrm>
          <a:prstGeom prst="line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2" name="직선 연결선 21"/>
          <p:cNvCxnSpPr/>
          <p:nvPr/>
        </p:nvCxnSpPr>
        <p:spPr>
          <a:xfrm flipH="1">
            <a:off x="8748509" y="4357530"/>
            <a:ext cx="879586" cy="879586"/>
          </a:xfrm>
          <a:prstGeom prst="line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25" name="그룹 24"/>
          <p:cNvGrpSpPr/>
          <p:nvPr/>
        </p:nvGrpSpPr>
        <p:grpSpPr>
          <a:xfrm>
            <a:off x="3793922" y="0"/>
            <a:ext cx="229377" cy="1441550"/>
            <a:chOff x="3793922" y="0"/>
            <a:chExt cx="229377" cy="1441550"/>
          </a:xfrm>
        </p:grpSpPr>
        <p:cxnSp>
          <p:nvCxnSpPr>
            <p:cNvPr id="16" name="직선 연결선 15"/>
            <p:cNvCxnSpPr/>
            <p:nvPr/>
          </p:nvCxnSpPr>
          <p:spPr>
            <a:xfrm>
              <a:off x="3899646" y="0"/>
              <a:ext cx="0" cy="1290918"/>
            </a:xfrm>
            <a:prstGeom prst="line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93922" y="1194529"/>
              <a:ext cx="229377" cy="247021"/>
            </a:xfrm>
            <a:prstGeom prst="rect">
              <a:avLst/>
            </a:prstGeom>
          </p:spPr>
        </p:pic>
      </p:grpSp>
      <p:grpSp>
        <p:nvGrpSpPr>
          <p:cNvPr id="26" name="그룹 25"/>
          <p:cNvGrpSpPr/>
          <p:nvPr/>
        </p:nvGrpSpPr>
        <p:grpSpPr>
          <a:xfrm>
            <a:off x="8162722" y="0"/>
            <a:ext cx="229377" cy="1441550"/>
            <a:chOff x="3793922" y="0"/>
            <a:chExt cx="229377" cy="1441550"/>
          </a:xfrm>
        </p:grpSpPr>
        <p:cxnSp>
          <p:nvCxnSpPr>
            <p:cNvPr id="27" name="직선 연결선 26"/>
            <p:cNvCxnSpPr/>
            <p:nvPr/>
          </p:nvCxnSpPr>
          <p:spPr>
            <a:xfrm>
              <a:off x="3899646" y="0"/>
              <a:ext cx="0" cy="1290918"/>
            </a:xfrm>
            <a:prstGeom prst="line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pic>
          <p:nvPicPr>
            <p:cNvPr id="28" name="그림 2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93922" y="1194529"/>
              <a:ext cx="229377" cy="247021"/>
            </a:xfrm>
            <a:prstGeom prst="rect">
              <a:avLst/>
            </a:prstGeom>
          </p:spPr>
        </p:pic>
      </p:grpSp>
      <p:sp>
        <p:nvSpPr>
          <p:cNvPr id="18" name="직사각형 1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635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4457091" y="3439759"/>
            <a:ext cx="105229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팀 장</a:t>
            </a:r>
            <a:endParaRPr lang="en-US" altLang="ko-KR" sz="160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  <a:p>
            <a:pPr algn="ctr"/>
            <a:endParaRPr lang="en-US" altLang="ko-KR" sz="160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  <a:p>
            <a:pPr algn="ctr"/>
            <a:r>
              <a:rPr lang="ko-KR" altLang="en-US" sz="16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팀 원</a:t>
            </a:r>
            <a:endParaRPr lang="en-US" altLang="ko-KR" sz="160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4931257" y="1836681"/>
            <a:ext cx="23294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 smtClean="0">
                <a:latin typeface="+mn-ea"/>
              </a:rPr>
              <a:t>English Village</a:t>
            </a:r>
            <a:endParaRPr lang="ko-KR" altLang="en-US" sz="24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41045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286773" y="1151923"/>
            <a:ext cx="19191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smtClean="0">
                <a:latin typeface="+mn-ea"/>
              </a:rPr>
              <a:t>ERD – </a:t>
            </a:r>
            <a:r>
              <a:rPr lang="ko-KR" altLang="en-US" b="1" dirty="0" smtClean="0">
                <a:latin typeface="+mn-ea"/>
              </a:rPr>
              <a:t>회원 관련</a:t>
            </a:r>
            <a:endParaRPr lang="ko-KR" altLang="en-US" b="1" dirty="0">
              <a:latin typeface="+mn-ea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786" y="2204882"/>
            <a:ext cx="10379393" cy="33481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7054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286773" y="1151923"/>
            <a:ext cx="19191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smtClean="0">
                <a:latin typeface="+mn-ea"/>
              </a:rPr>
              <a:t>ERD – </a:t>
            </a:r>
            <a:r>
              <a:rPr lang="ko-KR" altLang="en-US" b="1" dirty="0" err="1" smtClean="0">
                <a:latin typeface="+mn-ea"/>
              </a:rPr>
              <a:t>튜터</a:t>
            </a:r>
            <a:r>
              <a:rPr lang="ko-KR" altLang="en-US" b="1" dirty="0" smtClean="0">
                <a:latin typeface="+mn-ea"/>
              </a:rPr>
              <a:t> 관련</a:t>
            </a:r>
            <a:endParaRPr lang="ko-KR" altLang="en-US" b="1" dirty="0">
              <a:latin typeface="+mn-ea"/>
            </a:endParaRPr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3038" y="2011680"/>
            <a:ext cx="9501542" cy="39681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7054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286773" y="1151923"/>
            <a:ext cx="19191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smtClean="0">
                <a:latin typeface="+mn-ea"/>
              </a:rPr>
              <a:t>ERD – </a:t>
            </a:r>
            <a:r>
              <a:rPr lang="ko-KR" altLang="en-US" b="1" dirty="0" smtClean="0">
                <a:latin typeface="+mn-ea"/>
              </a:rPr>
              <a:t>문의 관련</a:t>
            </a:r>
            <a:endParaRPr lang="ko-KR" altLang="en-US" b="1" dirty="0">
              <a:latin typeface="+mn-ea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8458" y="1521255"/>
            <a:ext cx="6638925" cy="4838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7054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/>
          <p:cNvSpPr/>
          <p:nvPr/>
        </p:nvSpPr>
        <p:spPr>
          <a:xfrm>
            <a:off x="4227439" y="1128663"/>
            <a:ext cx="332892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PROJECT </a:t>
            </a:r>
            <a:r>
              <a:rPr lang="ko-KR" altLang="en-US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화면구성  로그인</a:t>
            </a:r>
            <a:endParaRPr lang="en-US" altLang="ko-KR" sz="20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6878588" y="1941104"/>
            <a:ext cx="4313820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① </a:t>
            </a:r>
            <a:r>
              <a:rPr lang="ko-KR" altLang="en-US" sz="14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로그인</a:t>
            </a:r>
            <a:endParaRPr lang="en-US" altLang="ko-KR" sz="14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endParaRPr lang="en-US" altLang="ko-KR" sz="12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자신의 아이디와 비밀번호로 로그인</a:t>
            </a:r>
            <a:endParaRPr lang="en-US" altLang="ko-KR" sz="120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6898047" y="3118904"/>
            <a:ext cx="4208997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②</a:t>
            </a:r>
            <a:r>
              <a:rPr lang="ko-KR" altLang="en-US" sz="14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비밀번호 찾기</a:t>
            </a:r>
            <a:endParaRPr lang="en-US" altLang="ko-KR" sz="14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endParaRPr lang="en-US" altLang="ko-KR" sz="12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비밀번호 찾기 페이지로 이동</a:t>
            </a:r>
            <a:endParaRPr lang="en-US" altLang="ko-KR" sz="12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6930999" y="4277032"/>
            <a:ext cx="4120228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③ 회원가입</a:t>
            </a:r>
            <a:endParaRPr lang="en-US" altLang="ko-KR" sz="14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endParaRPr lang="en-US" altLang="ko-KR" sz="12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신규회원 회원가입 페이지로 이동</a:t>
            </a:r>
            <a:endParaRPr lang="en-US" altLang="ko-KR" sz="120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8923" y="1737617"/>
            <a:ext cx="2891874" cy="43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직사각형 15"/>
          <p:cNvSpPr/>
          <p:nvPr/>
        </p:nvSpPr>
        <p:spPr>
          <a:xfrm>
            <a:off x="2103073" y="4575249"/>
            <a:ext cx="1074798" cy="317336"/>
          </a:xfrm>
          <a:prstGeom prst="rect">
            <a:avLst/>
          </a:prstGeom>
          <a:solidFill>
            <a:schemeClr val="accent1">
              <a:lumMod val="40000"/>
              <a:lumOff val="60000"/>
              <a:alpha val="48000"/>
            </a:schemeClr>
          </a:solidFill>
        </p:spPr>
        <p:txBody>
          <a:bodyPr wrap="square">
            <a:spAutoFit/>
          </a:bodyPr>
          <a:lstStyle/>
          <a:p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068909" y="4118690"/>
            <a:ext cx="2217925" cy="307777"/>
          </a:xfrm>
          <a:prstGeom prst="rect">
            <a:avLst/>
          </a:prstGeom>
          <a:solidFill>
            <a:schemeClr val="accent1">
              <a:lumMod val="40000"/>
              <a:lumOff val="60000"/>
              <a:alpha val="48000"/>
            </a:schemeClr>
          </a:solidFill>
        </p:spPr>
        <p:txBody>
          <a:bodyPr wrap="square">
            <a:spAutoFit/>
          </a:bodyPr>
          <a:lstStyle/>
          <a:p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790326" y="4061588"/>
            <a:ext cx="31274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+mn-ea"/>
              </a:rPr>
              <a:t>①</a:t>
            </a:r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rgbClr val="FF0000"/>
              </a:solidFill>
              <a:latin typeface="+mn-ea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3186367" y="4590745"/>
            <a:ext cx="1074798" cy="317336"/>
          </a:xfrm>
          <a:prstGeom prst="rect">
            <a:avLst/>
          </a:prstGeom>
          <a:solidFill>
            <a:schemeClr val="accent1">
              <a:lumMod val="40000"/>
              <a:lumOff val="60000"/>
              <a:alpha val="48000"/>
            </a:schemeClr>
          </a:solidFill>
        </p:spPr>
        <p:txBody>
          <a:bodyPr wrap="square">
            <a:spAutoFit/>
          </a:bodyPr>
          <a:lstStyle/>
          <a:p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4261165" y="4631082"/>
            <a:ext cx="31274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+mn-ea"/>
              </a:rPr>
              <a:t>③</a:t>
            </a:r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rgbClr val="FF0000"/>
              </a:solidFill>
              <a:latin typeface="+mn-ea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790326" y="4615586"/>
            <a:ext cx="31274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+mn-ea"/>
              </a:rPr>
              <a:t>②</a:t>
            </a:r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rgbClr val="FF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37489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/>
          <p:cNvSpPr/>
          <p:nvPr/>
        </p:nvSpPr>
        <p:spPr>
          <a:xfrm>
            <a:off x="4099198" y="1128663"/>
            <a:ext cx="358540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PROJECT </a:t>
            </a:r>
            <a:r>
              <a:rPr lang="ko-KR" altLang="en-US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화면구성  회원가입</a:t>
            </a:r>
            <a:endParaRPr lang="en-US" altLang="ko-KR" sz="20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6749763" y="1941104"/>
            <a:ext cx="4699871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① </a:t>
            </a:r>
            <a:r>
              <a:rPr lang="ko-KR" altLang="en-US" sz="1400" b="1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이메일</a:t>
            </a:r>
            <a:r>
              <a:rPr lang="ko-KR" altLang="en-US" sz="14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중복 확인</a:t>
            </a:r>
            <a:endParaRPr lang="en-US" altLang="ko-KR" sz="14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중복된 </a:t>
            </a:r>
            <a:r>
              <a:rPr lang="ko-KR" altLang="en-US" sz="1200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이메일이</a:t>
            </a:r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있는지 확인</a:t>
            </a:r>
            <a:endParaRPr lang="en-US" altLang="ko-KR" sz="12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6749763" y="2929430"/>
            <a:ext cx="4717480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②</a:t>
            </a:r>
            <a:r>
              <a:rPr lang="ko-KR" altLang="en-US" sz="14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인증번호 요청</a:t>
            </a:r>
            <a:endParaRPr lang="en-US" altLang="ko-KR" sz="14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endParaRPr lang="en-US" altLang="ko-KR" sz="12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인증번호를 입력한 </a:t>
            </a:r>
            <a:r>
              <a:rPr lang="ko-KR" altLang="en-US" sz="1200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이메일</a:t>
            </a:r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주소로 발송</a:t>
            </a:r>
            <a:endParaRPr lang="en-US" altLang="ko-KR" sz="12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6749763" y="3906322"/>
            <a:ext cx="4630983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③ 인증번호 기입</a:t>
            </a:r>
            <a:endParaRPr lang="en-US" altLang="ko-KR" sz="14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endParaRPr lang="en-US" altLang="ko-KR" sz="12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발송된 </a:t>
            </a:r>
            <a:r>
              <a:rPr lang="ko-KR" altLang="en-US" sz="1200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이메일에</a:t>
            </a:r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기재된 인증번호를 입력</a:t>
            </a:r>
            <a:endParaRPr lang="en-US" altLang="ko-KR" sz="120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7165" y="1746322"/>
            <a:ext cx="2565364" cy="43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7" name="직사각형 36"/>
          <p:cNvSpPr/>
          <p:nvPr/>
        </p:nvSpPr>
        <p:spPr>
          <a:xfrm>
            <a:off x="3457010" y="3185631"/>
            <a:ext cx="715673" cy="307777"/>
          </a:xfrm>
          <a:prstGeom prst="rect">
            <a:avLst/>
          </a:prstGeom>
          <a:solidFill>
            <a:schemeClr val="accent1">
              <a:lumMod val="40000"/>
              <a:lumOff val="60000"/>
              <a:alpha val="48000"/>
            </a:schemeClr>
          </a:solidFill>
        </p:spPr>
        <p:txBody>
          <a:bodyPr wrap="square">
            <a:spAutoFit/>
          </a:bodyPr>
          <a:lstStyle/>
          <a:p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292398" y="3050430"/>
            <a:ext cx="31274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+mn-ea"/>
              </a:rPr>
              <a:t>①</a:t>
            </a:r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rgbClr val="FF0000"/>
              </a:solidFill>
              <a:latin typeface="+mn-ea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2093618" y="3478077"/>
            <a:ext cx="715673" cy="307777"/>
          </a:xfrm>
          <a:prstGeom prst="rect">
            <a:avLst/>
          </a:prstGeom>
          <a:solidFill>
            <a:schemeClr val="accent1">
              <a:lumMod val="40000"/>
              <a:lumOff val="60000"/>
              <a:alpha val="48000"/>
            </a:schemeClr>
          </a:solidFill>
        </p:spPr>
        <p:txBody>
          <a:bodyPr wrap="square">
            <a:spAutoFit/>
          </a:bodyPr>
          <a:lstStyle/>
          <a:p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961431" y="3344464"/>
            <a:ext cx="31274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+mn-ea"/>
              </a:rPr>
              <a:t>②</a:t>
            </a:r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rgbClr val="FF0000"/>
              </a:solidFill>
              <a:latin typeface="+mn-ea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2674251" y="3369638"/>
            <a:ext cx="31274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+mn-ea"/>
              </a:rPr>
              <a:t>③</a:t>
            </a:r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rgbClr val="FF0000"/>
              </a:solidFill>
              <a:latin typeface="+mn-ea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457004" y="3473955"/>
            <a:ext cx="715673" cy="307777"/>
          </a:xfrm>
          <a:prstGeom prst="rect">
            <a:avLst/>
          </a:prstGeom>
          <a:solidFill>
            <a:schemeClr val="accent1">
              <a:lumMod val="40000"/>
              <a:lumOff val="60000"/>
              <a:alpha val="48000"/>
            </a:schemeClr>
          </a:solidFill>
        </p:spPr>
        <p:txBody>
          <a:bodyPr wrap="square">
            <a:spAutoFit/>
          </a:bodyPr>
          <a:lstStyle/>
          <a:p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793842" y="3478071"/>
            <a:ext cx="715673" cy="307777"/>
          </a:xfrm>
          <a:prstGeom prst="rect">
            <a:avLst/>
          </a:prstGeom>
          <a:solidFill>
            <a:schemeClr val="accent1">
              <a:lumMod val="40000"/>
              <a:lumOff val="60000"/>
              <a:alpha val="48000"/>
            </a:schemeClr>
          </a:solidFill>
        </p:spPr>
        <p:txBody>
          <a:bodyPr wrap="square">
            <a:spAutoFit/>
          </a:bodyPr>
          <a:lstStyle/>
          <a:p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279494" y="3374591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+mn-ea"/>
              </a:rPr>
              <a:t>④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6749763" y="4830575"/>
            <a:ext cx="4120228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+mn-ea"/>
              </a:rPr>
              <a:t>④</a:t>
            </a:r>
            <a:r>
              <a:rPr lang="ko-KR" altLang="en-US" sz="14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인증번호 확인</a:t>
            </a:r>
            <a:endParaRPr lang="en-US" altLang="ko-KR" sz="14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endParaRPr lang="en-US" altLang="ko-KR" sz="12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기재한 인증번호와 </a:t>
            </a:r>
            <a:r>
              <a:rPr lang="ko-KR" altLang="en-US" sz="1200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이메일로</a:t>
            </a:r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발송된 인증번호가 일치하는지 확인</a:t>
            </a:r>
            <a:endParaRPr lang="en-US" altLang="ko-KR" sz="120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27667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/>
          <p:cNvSpPr/>
          <p:nvPr/>
        </p:nvSpPr>
        <p:spPr>
          <a:xfrm>
            <a:off x="3752949" y="1128663"/>
            <a:ext cx="427790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PROJECT </a:t>
            </a:r>
            <a:r>
              <a:rPr lang="ko-KR" altLang="en-US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화면구성 </a:t>
            </a:r>
            <a:r>
              <a:rPr lang="en-US" altLang="ko-KR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비밀번호 찾기</a:t>
            </a:r>
            <a:endParaRPr lang="en-US" altLang="ko-KR" sz="20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6433735" y="2937902"/>
            <a:ext cx="4699871" cy="10464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① 비밀번호 찾기</a:t>
            </a:r>
            <a:endParaRPr lang="en-US" altLang="ko-KR" sz="14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endParaRPr lang="en-US" altLang="ko-KR" sz="12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이름</a:t>
            </a:r>
            <a:r>
              <a:rPr lang="en-US" altLang="ko-KR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200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이메일</a:t>
            </a:r>
            <a:r>
              <a:rPr lang="en-US" altLang="ko-KR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생년월일과 일치하는 해당 비밀번호를</a:t>
            </a:r>
            <a:endParaRPr lang="en-US" altLang="ko-KR" sz="120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endParaRPr lang="en-US" altLang="ko-KR" sz="120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r>
              <a:rPr lang="ko-KR" altLang="en-US" sz="1200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이메일로</a:t>
            </a:r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발송</a:t>
            </a:r>
            <a:endParaRPr lang="en-US" altLang="ko-KR" sz="120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5844" y="1724585"/>
            <a:ext cx="2593498" cy="41701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3143165" y="4447471"/>
            <a:ext cx="1082286" cy="307777"/>
          </a:xfrm>
          <a:prstGeom prst="rect">
            <a:avLst/>
          </a:prstGeom>
          <a:solidFill>
            <a:schemeClr val="accent1">
              <a:lumMod val="40000"/>
              <a:lumOff val="60000"/>
              <a:alpha val="48000"/>
            </a:schemeClr>
          </a:solidFill>
        </p:spPr>
        <p:txBody>
          <a:bodyPr wrap="square">
            <a:spAutoFit/>
          </a:bodyPr>
          <a:lstStyle/>
          <a:p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978553" y="4280802"/>
            <a:ext cx="31274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+mn-ea"/>
              </a:rPr>
              <a:t>①</a:t>
            </a:r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rgbClr val="FF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81262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0565" y="4189332"/>
            <a:ext cx="1277240" cy="22619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5" name="직사각형 34"/>
          <p:cNvSpPr/>
          <p:nvPr/>
        </p:nvSpPr>
        <p:spPr>
          <a:xfrm>
            <a:off x="2820005" y="1128663"/>
            <a:ext cx="614379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PROJECT </a:t>
            </a:r>
            <a:r>
              <a:rPr lang="ko-KR" altLang="en-US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화면구성 </a:t>
            </a:r>
            <a:r>
              <a:rPr lang="ko-KR" altLang="en-US" sz="2000" b="1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공통단</a:t>
            </a:r>
            <a:r>
              <a:rPr lang="ko-KR" altLang="en-US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en-US" altLang="ko-KR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–</a:t>
            </a:r>
            <a:r>
              <a:rPr lang="ko-KR" altLang="en-US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학생 </a:t>
            </a:r>
            <a:r>
              <a:rPr lang="en-US" altLang="ko-KR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&amp; </a:t>
            </a:r>
            <a:r>
              <a:rPr lang="ko-KR" altLang="en-US" sz="2000" b="1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튜터</a:t>
            </a:r>
            <a:r>
              <a:rPr lang="ko-KR" altLang="en-US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en-US" altLang="ko-KR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&amp; </a:t>
            </a:r>
            <a:r>
              <a:rPr lang="ko-KR" altLang="en-US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관리자</a:t>
            </a:r>
            <a:endParaRPr lang="en-US" altLang="ko-KR" sz="20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6878588" y="1941104"/>
            <a:ext cx="431382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① 헤더</a:t>
            </a:r>
            <a:endParaRPr lang="en-US" altLang="ko-KR" sz="12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endParaRPr lang="en-US" altLang="ko-KR" sz="1200" b="1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자신의 등급</a:t>
            </a:r>
            <a:r>
              <a:rPr lang="en-US" altLang="ko-KR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</a:t>
            </a:r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학생</a:t>
            </a:r>
            <a:r>
              <a:rPr lang="en-US" altLang="ko-KR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200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튜터</a:t>
            </a:r>
            <a:r>
              <a:rPr lang="en-US" altLang="ko-KR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)</a:t>
            </a:r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에 따라 구성이 변경</a:t>
            </a:r>
            <a:endParaRPr lang="en-US" altLang="ko-KR" sz="120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r>
              <a:rPr lang="ko-KR" altLang="en-US" sz="1200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반응형으로</a:t>
            </a:r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제작하여 화면의 크기가 일정크기 이하로 </a:t>
            </a:r>
            <a:endParaRPr lang="en-US" altLang="ko-KR" sz="120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줄어들면 구성 및 배치가 변경</a:t>
            </a:r>
            <a:endParaRPr lang="en-US" altLang="ko-KR" sz="120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endParaRPr lang="en-US" altLang="ko-KR" sz="12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r>
              <a:rPr lang="ko-KR" altLang="en-US" sz="1200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드롭박스</a:t>
            </a:r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기능을 활용 기본정보 확인</a:t>
            </a:r>
            <a:endParaRPr lang="en-US" altLang="ko-KR" sz="120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r>
              <a:rPr lang="en-US" altLang="ko-KR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CSS </a:t>
            </a:r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및 </a:t>
            </a:r>
            <a:r>
              <a:rPr lang="en-US" altLang="ko-KR" sz="1200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js</a:t>
            </a:r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를 등록하여 모든 단에서 적용</a:t>
            </a:r>
            <a:endParaRPr lang="en-US" altLang="ko-KR" sz="120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6898047" y="4003823"/>
            <a:ext cx="4208997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②</a:t>
            </a:r>
            <a:r>
              <a:rPr lang="ko-KR" altLang="en-US" sz="12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레이아웃</a:t>
            </a:r>
            <a:endParaRPr lang="en-US" altLang="ko-KR" sz="12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endParaRPr lang="en-US" altLang="ko-KR" sz="12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r>
              <a:rPr lang="ko-KR" altLang="en-US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자신의 등급</a:t>
            </a:r>
            <a:r>
              <a:rPr lang="en-US" altLang="ko-KR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</a:t>
            </a:r>
            <a:r>
              <a:rPr lang="ko-KR" altLang="en-US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학생</a:t>
            </a:r>
            <a:r>
              <a:rPr lang="en-US" altLang="ko-KR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200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튜터</a:t>
            </a:r>
            <a:r>
              <a:rPr lang="en-US" altLang="ko-KR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)</a:t>
            </a:r>
            <a:r>
              <a:rPr lang="ko-KR" altLang="en-US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에 따라 구성이 </a:t>
            </a:r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변경</a:t>
            </a:r>
            <a:endParaRPr lang="en-US" altLang="ko-KR" sz="12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r>
              <a:rPr lang="ko-KR" altLang="en-US" sz="1200" dirty="0" err="1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반응형으로</a:t>
            </a:r>
            <a:r>
              <a:rPr lang="ko-KR" altLang="en-US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제작하여 화면의 크기가 일정크기 이하로 </a:t>
            </a:r>
            <a:endParaRPr lang="en-US" altLang="ko-KR" sz="12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r>
              <a:rPr lang="ko-KR" altLang="en-US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줄어들면 </a:t>
            </a:r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기본 레이아웃이 제거되고 간단한 레이아웃이</a:t>
            </a:r>
            <a:endParaRPr lang="en-US" altLang="ko-KR" sz="120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상단에 배치</a:t>
            </a:r>
            <a:endParaRPr lang="en-US" altLang="ko-KR" sz="120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endParaRPr lang="en-US" altLang="ko-KR" sz="12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r>
              <a:rPr lang="ko-KR" altLang="en-US" sz="1200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바로가기</a:t>
            </a:r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버튼을 배치하였고 백그라운드 이미지를 활용</a:t>
            </a:r>
            <a:endParaRPr lang="en-US" altLang="ko-KR" sz="120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자신의 위치</a:t>
            </a:r>
            <a:r>
              <a:rPr lang="en-US" altLang="ko-KR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나타낸다</a:t>
            </a:r>
            <a:endParaRPr lang="en-US" altLang="ko-KR" sz="12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724244" y="1528773"/>
            <a:ext cx="31274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+mn-ea"/>
              </a:rPr>
              <a:t>①</a:t>
            </a:r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rgbClr val="FF0000"/>
              </a:solidFill>
              <a:latin typeface="+mn-ea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5389164" y="4024359"/>
            <a:ext cx="31274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+mn-ea"/>
              </a:rPr>
              <a:t>②</a:t>
            </a:r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rgbClr val="FF0000"/>
              </a:solidFill>
              <a:latin typeface="+mn-ea"/>
            </a:endParaRPr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906" y="1831566"/>
            <a:ext cx="5801519" cy="219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907" y="2185272"/>
            <a:ext cx="5801518" cy="2035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244" y="3690369"/>
            <a:ext cx="4404845" cy="8306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906" y="2498411"/>
            <a:ext cx="5467654" cy="1116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906" y="4739640"/>
            <a:ext cx="3400153" cy="15973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37471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616" y="2006667"/>
            <a:ext cx="5760000" cy="32263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5" name="직사각형 34"/>
          <p:cNvSpPr/>
          <p:nvPr/>
        </p:nvSpPr>
        <p:spPr>
          <a:xfrm>
            <a:off x="3500477" y="1128663"/>
            <a:ext cx="478284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PROJECT </a:t>
            </a:r>
            <a:r>
              <a:rPr lang="ko-KR" altLang="en-US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화면구성  메인 </a:t>
            </a:r>
            <a:r>
              <a:rPr lang="en-US" altLang="ko-KR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- </a:t>
            </a:r>
            <a:r>
              <a:rPr lang="ko-KR" altLang="en-US" sz="20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학생 </a:t>
            </a:r>
            <a:r>
              <a:rPr lang="en-US" altLang="ko-KR" sz="20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&amp; </a:t>
            </a:r>
            <a:r>
              <a:rPr lang="ko-KR" altLang="en-US" sz="2000" b="1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튜터</a:t>
            </a:r>
            <a:endParaRPr lang="en-US" altLang="ko-KR" sz="2000" b="1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7257536" y="2110980"/>
            <a:ext cx="4313820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① </a:t>
            </a:r>
            <a:r>
              <a:rPr lang="ko-KR" altLang="en-US" sz="1400" b="1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튜터</a:t>
            </a:r>
            <a:r>
              <a:rPr lang="ko-KR" altLang="en-US" sz="14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검색</a:t>
            </a:r>
            <a:endParaRPr lang="en-US" altLang="ko-KR" sz="14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endParaRPr lang="en-US" altLang="ko-KR" sz="12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r>
              <a:rPr lang="ko-KR" altLang="en-US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학생에게 다양한 옵션의 </a:t>
            </a:r>
            <a:r>
              <a:rPr lang="ko-KR" altLang="en-US" sz="1200" dirty="0" err="1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튜터들을</a:t>
            </a:r>
            <a:r>
              <a:rPr lang="ko-KR" altLang="en-US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손쉽게 검색</a:t>
            </a:r>
            <a:endParaRPr lang="en-US" altLang="ko-KR" sz="120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endParaRPr lang="en-US" altLang="ko-KR" sz="12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309947" y="3288780"/>
            <a:ext cx="4208997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②</a:t>
            </a:r>
            <a:r>
              <a:rPr lang="ko-KR" altLang="en-US" sz="14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z="1400" b="1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튜터</a:t>
            </a:r>
            <a:r>
              <a:rPr lang="ko-KR" altLang="en-US" sz="14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z="1400" b="1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페이징</a:t>
            </a:r>
            <a:endParaRPr lang="en-US" altLang="ko-KR" sz="14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endParaRPr lang="en-US" altLang="ko-KR" sz="12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학생에게 더 </a:t>
            </a:r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많은 </a:t>
            </a:r>
            <a:r>
              <a:rPr lang="ko-KR" altLang="en-US" sz="1200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튜터들을</a:t>
            </a:r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제공</a:t>
            </a:r>
            <a:endParaRPr lang="en-US" altLang="ko-KR" sz="12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7309947" y="4446908"/>
            <a:ext cx="4120228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③ </a:t>
            </a:r>
            <a:r>
              <a:rPr lang="ko-KR" altLang="en-US" sz="1400" b="1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튜터</a:t>
            </a:r>
            <a:r>
              <a:rPr lang="ko-KR" altLang="en-US" sz="14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소개</a:t>
            </a:r>
            <a:endParaRPr lang="en-US" altLang="ko-KR" sz="14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endParaRPr lang="en-US" altLang="ko-KR" sz="12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r>
              <a:rPr lang="ko-KR" altLang="en-US" sz="1200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튜터들의</a:t>
            </a:r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수업</a:t>
            </a:r>
            <a:r>
              <a:rPr lang="en-US" altLang="ko-KR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20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소개 및 수업시작을 제공하는 페이지 이동</a:t>
            </a:r>
            <a:endParaRPr lang="en-US" altLang="ko-KR" sz="120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658240" y="2213703"/>
            <a:ext cx="31274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+mn-ea"/>
              </a:rPr>
              <a:t>①</a:t>
            </a:r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rgbClr val="FF0000"/>
              </a:solidFill>
              <a:latin typeface="+mn-ea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2970987" y="4985516"/>
            <a:ext cx="29482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+mn-ea"/>
              </a:rPr>
              <a:t>②</a:t>
            </a:r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rgbClr val="FF0000"/>
              </a:solidFill>
              <a:latin typeface="+mn-ea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890615" y="2649589"/>
            <a:ext cx="31274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+mn-ea"/>
              </a:rPr>
              <a:t>③</a:t>
            </a:r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rgbClr val="FF0000"/>
              </a:solidFill>
              <a:latin typeface="+mn-ea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168352" y="2563347"/>
            <a:ext cx="1064130" cy="307777"/>
          </a:xfrm>
          <a:prstGeom prst="rect">
            <a:avLst/>
          </a:prstGeom>
          <a:solidFill>
            <a:schemeClr val="accent1">
              <a:lumMod val="40000"/>
              <a:lumOff val="60000"/>
              <a:alpha val="48000"/>
            </a:schemeClr>
          </a:solidFill>
        </p:spPr>
        <p:txBody>
          <a:bodyPr wrap="square">
            <a:spAutoFit/>
          </a:bodyPr>
          <a:lstStyle/>
          <a:p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3033931" y="2254871"/>
            <a:ext cx="1826422" cy="307777"/>
          </a:xfrm>
          <a:prstGeom prst="rect">
            <a:avLst/>
          </a:prstGeom>
          <a:solidFill>
            <a:schemeClr val="accent1">
              <a:lumMod val="40000"/>
              <a:lumOff val="60000"/>
              <a:alpha val="48000"/>
            </a:schemeClr>
          </a:solidFill>
        </p:spPr>
        <p:txBody>
          <a:bodyPr wrap="square">
            <a:spAutoFit/>
          </a:bodyPr>
          <a:lstStyle/>
          <a:p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3265816" y="4972837"/>
            <a:ext cx="1169600" cy="307777"/>
          </a:xfrm>
          <a:prstGeom prst="rect">
            <a:avLst/>
          </a:prstGeom>
          <a:solidFill>
            <a:schemeClr val="accent1">
              <a:lumMod val="40000"/>
              <a:lumOff val="60000"/>
              <a:alpha val="48000"/>
            </a:schemeClr>
          </a:solidFill>
        </p:spPr>
        <p:txBody>
          <a:bodyPr wrap="square">
            <a:spAutoFit/>
          </a:bodyPr>
          <a:lstStyle/>
          <a:p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83287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/>
          <p:cNvSpPr/>
          <p:nvPr/>
        </p:nvSpPr>
        <p:spPr>
          <a:xfrm>
            <a:off x="3645934" y="1128663"/>
            <a:ext cx="449193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PROJECT </a:t>
            </a:r>
            <a:r>
              <a:rPr lang="ko-KR" altLang="en-US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화면구성  </a:t>
            </a:r>
            <a:r>
              <a:rPr lang="ko-KR" altLang="en-US" sz="2000" b="1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튜터</a:t>
            </a:r>
            <a:r>
              <a:rPr lang="ko-KR" altLang="en-US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소개 </a:t>
            </a:r>
            <a:r>
              <a:rPr lang="en-US" altLang="ko-KR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- </a:t>
            </a:r>
            <a:r>
              <a:rPr lang="ko-KR" altLang="en-US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학</a:t>
            </a:r>
            <a:r>
              <a:rPr lang="ko-KR" altLang="en-US" sz="20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생</a:t>
            </a:r>
            <a:endParaRPr lang="en-US" altLang="ko-KR" sz="20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7257536" y="3993643"/>
            <a:ext cx="4313820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②</a:t>
            </a:r>
            <a:r>
              <a:rPr lang="ko-KR" altLang="en-US" sz="14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수업 시작</a:t>
            </a:r>
            <a:endParaRPr lang="en-US" altLang="ko-KR" sz="14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endParaRPr lang="en-US" altLang="ko-KR" sz="12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r>
              <a:rPr lang="ko-KR" altLang="en-US" sz="1200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튜터에게</a:t>
            </a:r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실시간으로 수업을 신청</a:t>
            </a:r>
            <a:endParaRPr lang="en-US" altLang="ko-KR" sz="12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431910" y="2340266"/>
            <a:ext cx="31274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+mn-ea"/>
              </a:rPr>
              <a:t>①</a:t>
            </a:r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rgbClr val="FF0000"/>
              </a:solidFill>
              <a:latin typeface="+mn-ea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858559" y="4663337"/>
            <a:ext cx="1249372" cy="307777"/>
          </a:xfrm>
          <a:prstGeom prst="rect">
            <a:avLst/>
          </a:prstGeom>
          <a:solidFill>
            <a:schemeClr val="accent1">
              <a:lumMod val="40000"/>
              <a:lumOff val="60000"/>
              <a:alpha val="48000"/>
            </a:schemeClr>
          </a:solidFill>
        </p:spPr>
        <p:txBody>
          <a:bodyPr wrap="square">
            <a:spAutoFit/>
          </a:bodyPr>
          <a:lstStyle/>
          <a:p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769370" y="2267670"/>
            <a:ext cx="2860145" cy="307777"/>
          </a:xfrm>
          <a:prstGeom prst="rect">
            <a:avLst/>
          </a:prstGeom>
          <a:solidFill>
            <a:schemeClr val="accent1">
              <a:lumMod val="40000"/>
              <a:lumOff val="60000"/>
              <a:alpha val="48000"/>
            </a:schemeClr>
          </a:solidFill>
        </p:spPr>
        <p:txBody>
          <a:bodyPr wrap="square">
            <a:spAutoFit/>
          </a:bodyPr>
          <a:lstStyle/>
          <a:p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489619" y="4642918"/>
            <a:ext cx="31274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+mn-ea"/>
              </a:rPr>
              <a:t>②</a:t>
            </a:r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rgbClr val="FF0000"/>
              </a:solidFill>
              <a:latin typeface="+mn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257536" y="2727357"/>
            <a:ext cx="4313820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① </a:t>
            </a:r>
            <a:r>
              <a:rPr lang="ko-KR" altLang="en-US" sz="1400" b="1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튜터</a:t>
            </a:r>
            <a:r>
              <a:rPr lang="ko-KR" altLang="en-US" sz="14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소개영상</a:t>
            </a:r>
            <a:endParaRPr lang="en-US" altLang="ko-KR" sz="14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endParaRPr lang="en-US" altLang="ko-KR" sz="12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r>
              <a:rPr lang="ko-KR" altLang="en-US" sz="1200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튜터의</a:t>
            </a:r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z="1200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튜터소개영상</a:t>
            </a:r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시청</a:t>
            </a:r>
            <a:endParaRPr lang="en-US" altLang="ko-KR" sz="12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940139" y="2023484"/>
            <a:ext cx="5760000" cy="3791187"/>
            <a:chOff x="940139" y="2023484"/>
            <a:chExt cx="5760000" cy="3791187"/>
          </a:xfrm>
        </p:grpSpPr>
        <p:grpSp>
          <p:nvGrpSpPr>
            <p:cNvPr id="2" name="그룹 1"/>
            <p:cNvGrpSpPr/>
            <p:nvPr/>
          </p:nvGrpSpPr>
          <p:grpSpPr>
            <a:xfrm>
              <a:off x="940139" y="2023484"/>
              <a:ext cx="5760000" cy="3791187"/>
              <a:chOff x="940139" y="2023484"/>
              <a:chExt cx="5760000" cy="3791187"/>
            </a:xfrm>
          </p:grpSpPr>
          <p:pic>
            <p:nvPicPr>
              <p:cNvPr id="2051" name="Picture 3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40139" y="2023484"/>
                <a:ext cx="5760000" cy="379118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12" name="직사각형 11"/>
              <p:cNvSpPr/>
              <p:nvPr/>
            </p:nvSpPr>
            <p:spPr>
              <a:xfrm>
                <a:off x="5218939" y="4461674"/>
                <a:ext cx="406634" cy="7896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endParaRPr lang="en-US" altLang="ko-KR" sz="400" b="1" dirty="0" smtClea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endParaRPr>
              </a:p>
            </p:txBody>
          </p:sp>
        </p:grpSp>
        <p:sp>
          <p:nvSpPr>
            <p:cNvPr id="14" name="직사각형 13"/>
            <p:cNvSpPr/>
            <p:nvPr/>
          </p:nvSpPr>
          <p:spPr>
            <a:xfrm>
              <a:off x="5122081" y="4424214"/>
              <a:ext cx="361164" cy="15388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400" dirty="0" smtClea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28,000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98520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153" y="3731607"/>
            <a:ext cx="5583748" cy="2187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183" y="1851399"/>
            <a:ext cx="6426200" cy="16645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5" name="직사각형 34"/>
          <p:cNvSpPr/>
          <p:nvPr/>
        </p:nvSpPr>
        <p:spPr>
          <a:xfrm>
            <a:off x="3645933" y="1128663"/>
            <a:ext cx="449193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PROJECT </a:t>
            </a:r>
            <a:r>
              <a:rPr lang="ko-KR" altLang="en-US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화면구성  </a:t>
            </a:r>
            <a:r>
              <a:rPr lang="ko-KR" altLang="en-US" sz="2000" b="1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튜터</a:t>
            </a:r>
            <a:r>
              <a:rPr lang="ko-KR" altLang="en-US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평가 </a:t>
            </a:r>
            <a:r>
              <a:rPr lang="en-US" altLang="ko-KR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- </a:t>
            </a:r>
            <a:r>
              <a:rPr lang="ko-KR" altLang="en-US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학</a:t>
            </a:r>
            <a:r>
              <a:rPr lang="ko-KR" altLang="en-US" sz="20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생</a:t>
            </a:r>
            <a:endParaRPr lang="en-US" altLang="ko-KR" sz="20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7257536" y="2892744"/>
            <a:ext cx="4313820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① 평</a:t>
            </a:r>
            <a:r>
              <a:rPr lang="ko-KR" altLang="en-US" sz="14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가</a:t>
            </a:r>
            <a:r>
              <a:rPr lang="ko-KR" altLang="en-US" sz="14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작성</a:t>
            </a:r>
            <a:endParaRPr lang="en-US" altLang="ko-KR" sz="14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endParaRPr lang="en-US" altLang="ko-KR" sz="12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평점 </a:t>
            </a:r>
            <a:r>
              <a:rPr lang="en-US" altLang="ko-KR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&amp; </a:t>
            </a:r>
            <a:r>
              <a:rPr lang="ko-KR" altLang="en-US" sz="1200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댓글</a:t>
            </a:r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입력</a:t>
            </a:r>
            <a:endParaRPr lang="en-US" altLang="ko-KR" sz="12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257536" y="4070544"/>
            <a:ext cx="4208997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②</a:t>
            </a:r>
            <a:r>
              <a:rPr lang="ko-KR" altLang="en-US" sz="14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평가 수정</a:t>
            </a:r>
            <a:endParaRPr lang="en-US" altLang="ko-KR" sz="14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endParaRPr lang="en-US" altLang="ko-KR" sz="12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작성한 평가를 수정하거나 삭제</a:t>
            </a:r>
            <a:endParaRPr lang="en-US" altLang="ko-KR" sz="12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183803" y="1875702"/>
            <a:ext cx="31274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+mn-ea"/>
              </a:rPr>
              <a:t>①</a:t>
            </a:r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rgbClr val="FF0000"/>
              </a:solidFill>
              <a:latin typeface="+mn-ea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183802" y="4892585"/>
            <a:ext cx="31274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+mn-ea"/>
              </a:rPr>
              <a:t>②</a:t>
            </a:r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rgbClr val="FF0000"/>
              </a:solidFill>
              <a:latin typeface="+mn-ea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496550" y="1875703"/>
            <a:ext cx="4235330" cy="307777"/>
          </a:xfrm>
          <a:prstGeom prst="rect">
            <a:avLst/>
          </a:prstGeom>
          <a:solidFill>
            <a:schemeClr val="accent1">
              <a:lumMod val="40000"/>
              <a:lumOff val="60000"/>
              <a:alpha val="48000"/>
            </a:schemeClr>
          </a:solidFill>
        </p:spPr>
        <p:txBody>
          <a:bodyPr wrap="square">
            <a:spAutoFit/>
          </a:bodyPr>
          <a:lstStyle/>
          <a:p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496550" y="4825607"/>
            <a:ext cx="4235330" cy="307777"/>
          </a:xfrm>
          <a:prstGeom prst="rect">
            <a:avLst/>
          </a:prstGeom>
          <a:solidFill>
            <a:schemeClr val="accent1">
              <a:lumMod val="40000"/>
              <a:lumOff val="60000"/>
              <a:alpha val="48000"/>
            </a:schemeClr>
          </a:solidFill>
        </p:spPr>
        <p:txBody>
          <a:bodyPr wrap="square">
            <a:spAutoFit/>
          </a:bodyPr>
          <a:lstStyle/>
          <a:p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4392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737133" y="1852140"/>
            <a:ext cx="78739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dirty="0" smtClean="0">
                <a:latin typeface="HY견고딕" pitchFamily="18" charset="-127"/>
                <a:ea typeface="HY견고딕" pitchFamily="18" charset="-127"/>
              </a:rPr>
              <a:t>목차</a:t>
            </a:r>
            <a:endParaRPr lang="ko-KR" altLang="en-US" sz="2400" b="1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559821" y="2826109"/>
            <a:ext cx="249552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1. </a:t>
            </a:r>
            <a:r>
              <a:rPr lang="ko-KR" altLang="en-US" sz="20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프로젝트 개요</a:t>
            </a:r>
            <a:endParaRPr lang="en-US" altLang="ko-KR" sz="20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4559821" y="3394520"/>
            <a:ext cx="249552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2. </a:t>
            </a:r>
            <a:r>
              <a:rPr lang="ko-KR" altLang="en-US" sz="20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프로젝트 내용</a:t>
            </a:r>
            <a:endParaRPr lang="en-US" altLang="ko-KR" sz="20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559821" y="3946454"/>
            <a:ext cx="249552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3. </a:t>
            </a:r>
            <a:r>
              <a:rPr lang="ko-KR" altLang="en-US" sz="20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화면 시현</a:t>
            </a:r>
            <a:endParaRPr lang="en-US" altLang="ko-KR" sz="20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559821" y="4514865"/>
            <a:ext cx="249552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4. Q &amp; A</a:t>
            </a:r>
            <a:endParaRPr lang="en-US" altLang="ko-KR" sz="20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HY견고딕" pitchFamily="18" charset="-127"/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15740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921" y="2426905"/>
            <a:ext cx="2705349" cy="7880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969" y="3701098"/>
            <a:ext cx="2729865" cy="8068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439" y="4872268"/>
            <a:ext cx="2664944" cy="7977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6024" y="4507925"/>
            <a:ext cx="1881878" cy="17743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5123" y="2321540"/>
            <a:ext cx="3013710" cy="8934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2363" y="3602994"/>
            <a:ext cx="1266825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5" name="직사각형 34"/>
          <p:cNvSpPr/>
          <p:nvPr/>
        </p:nvSpPr>
        <p:spPr>
          <a:xfrm>
            <a:off x="3256408" y="1128663"/>
            <a:ext cx="527099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PROJECT </a:t>
            </a:r>
            <a:r>
              <a:rPr lang="ko-KR" altLang="en-US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화면구성  수업 시작</a:t>
            </a:r>
            <a:r>
              <a:rPr lang="en-US" altLang="ko-KR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- </a:t>
            </a:r>
            <a:r>
              <a:rPr lang="ko-KR" altLang="en-US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학생 </a:t>
            </a:r>
            <a:r>
              <a:rPr lang="en-US" altLang="ko-KR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&amp; </a:t>
            </a:r>
            <a:r>
              <a:rPr lang="ko-KR" altLang="en-US" sz="2000" b="1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튜터</a:t>
            </a:r>
            <a:endParaRPr lang="en-US" altLang="ko-KR" sz="20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7346292" y="1838856"/>
            <a:ext cx="4102453" cy="27084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수업시작</a:t>
            </a:r>
            <a:endParaRPr lang="en-US" altLang="ko-KR" sz="12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endParaRPr lang="en-US" altLang="ko-KR" sz="120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r>
              <a:rPr lang="ko-KR" altLang="en-US" sz="12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① </a:t>
            </a:r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학생 </a:t>
            </a:r>
            <a:r>
              <a:rPr lang="en-US" altLang="ko-KR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) </a:t>
            </a:r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강의 신청 안내</a:t>
            </a:r>
            <a:endParaRPr lang="en-US" altLang="ko-KR" sz="120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endParaRPr lang="en-US" altLang="ko-KR" sz="120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r>
              <a:rPr lang="ko-KR" altLang="en-US" sz="12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②</a:t>
            </a:r>
            <a:r>
              <a:rPr lang="ko-KR" altLang="en-US" sz="12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z="1200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튜터</a:t>
            </a:r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en-US" altLang="ko-KR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) </a:t>
            </a:r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강의 신청 도착</a:t>
            </a:r>
            <a:endParaRPr lang="en-US" altLang="ko-KR" sz="120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endParaRPr lang="en-US" altLang="ko-KR" sz="120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r>
              <a:rPr lang="ko-KR" altLang="en-US" sz="12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③ </a:t>
            </a:r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학생 </a:t>
            </a:r>
            <a:r>
              <a:rPr lang="en-US" altLang="ko-KR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) </a:t>
            </a:r>
            <a:r>
              <a:rPr lang="ko-KR" altLang="en-US" sz="1200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튜터가</a:t>
            </a:r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수</a:t>
            </a:r>
            <a:r>
              <a:rPr lang="ko-KR" altLang="en-US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업</a:t>
            </a:r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거절 시 안내</a:t>
            </a:r>
            <a:endParaRPr lang="en-US" altLang="ko-KR" sz="120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endParaRPr lang="en-US" altLang="ko-KR" sz="120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r>
              <a:rPr lang="ko-KR" altLang="en-US" sz="12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④ </a:t>
            </a:r>
            <a:r>
              <a:rPr lang="ko-KR" altLang="en-US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학생 </a:t>
            </a:r>
            <a:r>
              <a:rPr lang="en-US" altLang="ko-KR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) </a:t>
            </a:r>
            <a:r>
              <a:rPr lang="ko-KR" altLang="en-US" sz="1200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튜터가</a:t>
            </a:r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수업 수락 시 안내</a:t>
            </a:r>
            <a:endParaRPr lang="en-US" altLang="ko-KR" sz="120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endParaRPr lang="en-US" altLang="ko-KR" sz="120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r>
              <a:rPr lang="ko-KR" altLang="en-US" sz="12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⑤ </a:t>
            </a:r>
            <a:r>
              <a:rPr lang="ko-KR" altLang="en-US" sz="1200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튜</a:t>
            </a:r>
            <a:r>
              <a:rPr lang="ko-KR" altLang="en-US" sz="1200" dirty="0" err="1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터</a:t>
            </a:r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en-US" altLang="ko-KR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) </a:t>
            </a:r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강의 상태가 </a:t>
            </a:r>
            <a:r>
              <a:rPr lang="en-US" altLang="ko-KR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ON</a:t>
            </a:r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에서 </a:t>
            </a:r>
            <a:r>
              <a:rPr lang="en-US" altLang="ko-KR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OFF</a:t>
            </a:r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로 변경</a:t>
            </a:r>
            <a:endParaRPr lang="en-US" altLang="ko-KR" sz="120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endParaRPr lang="en-US" altLang="ko-KR" sz="12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r>
              <a:rPr lang="ko-KR" altLang="en-US" sz="12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⑥ </a:t>
            </a:r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공</a:t>
            </a:r>
            <a:r>
              <a:rPr lang="ko-KR" altLang="en-US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통</a:t>
            </a:r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en-US" altLang="ko-KR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) </a:t>
            </a:r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수업 시작 시 학생과 </a:t>
            </a:r>
            <a:r>
              <a:rPr lang="ko-KR" altLang="en-US" sz="1200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튜터가</a:t>
            </a:r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줌</a:t>
            </a:r>
            <a:r>
              <a:rPr lang="en-US" altLang="ko-KR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(ZOOM) </a:t>
            </a:r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화상 페이지로 연결</a:t>
            </a:r>
            <a:endParaRPr lang="en-US" altLang="ko-KR" sz="120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700809" y="2415179"/>
            <a:ext cx="31274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+mn-ea"/>
              </a:rPr>
              <a:t>①</a:t>
            </a:r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rgbClr val="FF0000"/>
              </a:solidFill>
              <a:latin typeface="+mn-ea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3902376" y="2246059"/>
            <a:ext cx="31274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+mn-ea"/>
              </a:rPr>
              <a:t>②</a:t>
            </a:r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rgbClr val="FF0000"/>
              </a:solidFill>
              <a:latin typeface="+mn-ea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4058750" y="3516552"/>
            <a:ext cx="31274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+mn-ea"/>
              </a:rPr>
              <a:t>⑤</a:t>
            </a:r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rgbClr val="FF0000"/>
              </a:solidFill>
              <a:latin typeface="+mn-ea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728584" y="4872268"/>
            <a:ext cx="31274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+mn-ea"/>
              </a:rPr>
              <a:t>④</a:t>
            </a:r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rgbClr val="FF0000"/>
              </a:solidFill>
              <a:latin typeface="+mn-ea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701009" y="3670441"/>
            <a:ext cx="31274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+mn-ea"/>
              </a:rPr>
              <a:t>③</a:t>
            </a:r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rgbClr val="FF0000"/>
              </a:solidFill>
              <a:latin typeface="+mn-ea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4058750" y="4403668"/>
            <a:ext cx="31274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+mn-ea"/>
              </a:rPr>
              <a:t>⑥</a:t>
            </a:r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rgbClr val="FF0000"/>
              </a:solidFill>
              <a:latin typeface="+mn-ea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1798942" y="1822021"/>
            <a:ext cx="168090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학생 화면</a:t>
            </a:r>
            <a:endParaRPr lang="en-US" altLang="ko-KR" sz="120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5105769" y="1822020"/>
            <a:ext cx="112683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강사 화면</a:t>
            </a:r>
            <a:endParaRPr lang="en-US" altLang="ko-KR" sz="120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35713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/>
          <p:cNvSpPr/>
          <p:nvPr/>
        </p:nvSpPr>
        <p:spPr>
          <a:xfrm>
            <a:off x="3482047" y="1128663"/>
            <a:ext cx="481971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PROJECT </a:t>
            </a:r>
            <a:r>
              <a:rPr lang="ko-KR" altLang="en-US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화면구성  수업 </a:t>
            </a:r>
            <a:r>
              <a:rPr lang="ko-KR" altLang="en-US" sz="20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시작 ① </a:t>
            </a:r>
            <a:r>
              <a:rPr lang="en-US" altLang="ko-KR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- </a:t>
            </a:r>
            <a:r>
              <a:rPr lang="ko-KR" altLang="en-US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학생</a:t>
            </a:r>
            <a:endParaRPr lang="en-US" altLang="ko-KR" sz="20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1905" y="1676400"/>
            <a:ext cx="9360000" cy="46087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53173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/>
          <p:cNvSpPr/>
          <p:nvPr/>
        </p:nvSpPr>
        <p:spPr>
          <a:xfrm>
            <a:off x="3482046" y="1128663"/>
            <a:ext cx="481971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PROJECT </a:t>
            </a:r>
            <a:r>
              <a:rPr lang="ko-KR" altLang="en-US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화면구성  수업 </a:t>
            </a:r>
            <a:r>
              <a:rPr lang="ko-KR" altLang="en-US" sz="20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시작 ② </a:t>
            </a:r>
            <a:r>
              <a:rPr lang="en-US" altLang="ko-KR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- </a:t>
            </a:r>
            <a:r>
              <a:rPr lang="ko-KR" altLang="en-US" sz="2000" b="1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튜터</a:t>
            </a:r>
            <a:endParaRPr lang="en-US" altLang="ko-KR" sz="20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1904" y="1676401"/>
            <a:ext cx="9360000" cy="459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44358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/>
          <p:cNvSpPr/>
          <p:nvPr/>
        </p:nvSpPr>
        <p:spPr>
          <a:xfrm>
            <a:off x="3482047" y="1128663"/>
            <a:ext cx="481971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PROJECT </a:t>
            </a:r>
            <a:r>
              <a:rPr lang="ko-KR" altLang="en-US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화면구성  수업 </a:t>
            </a:r>
            <a:r>
              <a:rPr lang="ko-KR" altLang="en-US" sz="20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시작 ③ </a:t>
            </a:r>
            <a:r>
              <a:rPr lang="en-US" altLang="ko-KR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- </a:t>
            </a:r>
            <a:r>
              <a:rPr lang="ko-KR" altLang="en-US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학생</a:t>
            </a:r>
            <a:endParaRPr lang="en-US" altLang="ko-KR" sz="20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1905" y="1662123"/>
            <a:ext cx="9360000" cy="4603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43806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/>
          <p:cNvSpPr/>
          <p:nvPr/>
        </p:nvSpPr>
        <p:spPr>
          <a:xfrm>
            <a:off x="3482047" y="1128663"/>
            <a:ext cx="481971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PROJECT </a:t>
            </a:r>
            <a:r>
              <a:rPr lang="ko-KR" altLang="en-US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화면구성  수업 </a:t>
            </a:r>
            <a:r>
              <a:rPr lang="ko-KR" altLang="en-US" sz="20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시작 ④ </a:t>
            </a:r>
            <a:r>
              <a:rPr lang="en-US" altLang="ko-KR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- </a:t>
            </a:r>
            <a:r>
              <a:rPr lang="ko-KR" altLang="en-US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학생</a:t>
            </a:r>
            <a:endParaRPr lang="en-US" altLang="ko-KR" sz="20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1905" y="1657350"/>
            <a:ext cx="9360000" cy="46013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52245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/>
          <p:cNvSpPr/>
          <p:nvPr/>
        </p:nvSpPr>
        <p:spPr>
          <a:xfrm>
            <a:off x="3308922" y="1128663"/>
            <a:ext cx="516596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PROJECT </a:t>
            </a:r>
            <a:r>
              <a:rPr lang="ko-KR" altLang="en-US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화면구성  수업 </a:t>
            </a:r>
            <a:r>
              <a:rPr lang="ko-KR" altLang="en-US" sz="20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시작 </a:t>
            </a:r>
            <a:r>
              <a:rPr lang="ko-KR" altLang="en-US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⑤</a:t>
            </a:r>
            <a:r>
              <a:rPr lang="ko-KR" altLang="en-US" sz="20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⑥</a:t>
            </a:r>
            <a:r>
              <a:rPr lang="ko-KR" altLang="en-US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en-US" altLang="ko-KR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- </a:t>
            </a:r>
            <a:r>
              <a:rPr lang="ko-KR" altLang="en-US" sz="2000" b="1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튜터</a:t>
            </a:r>
            <a:endParaRPr lang="en-US" altLang="ko-KR" sz="20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1905" y="1647825"/>
            <a:ext cx="9360000" cy="46038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35025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/>
          <p:cNvSpPr/>
          <p:nvPr/>
        </p:nvSpPr>
        <p:spPr>
          <a:xfrm>
            <a:off x="3482047" y="1128663"/>
            <a:ext cx="481971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PROJECT </a:t>
            </a:r>
            <a:r>
              <a:rPr lang="ko-KR" altLang="en-US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화면구성  수업 </a:t>
            </a:r>
            <a:r>
              <a:rPr lang="ko-KR" altLang="en-US" sz="20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시작 ⑥ </a:t>
            </a:r>
            <a:r>
              <a:rPr lang="en-US" altLang="ko-KR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- </a:t>
            </a:r>
            <a:r>
              <a:rPr lang="ko-KR" altLang="en-US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학생</a:t>
            </a:r>
            <a:endParaRPr lang="en-US" altLang="ko-KR" sz="20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1905" y="1647824"/>
            <a:ext cx="9360000" cy="46062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81301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/>
          <p:cNvSpPr/>
          <p:nvPr/>
        </p:nvSpPr>
        <p:spPr>
          <a:xfrm>
            <a:off x="3520098" y="1128663"/>
            <a:ext cx="474360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PROJECT </a:t>
            </a:r>
            <a:r>
              <a:rPr lang="ko-KR" altLang="en-US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화면구성  포인</a:t>
            </a:r>
            <a:r>
              <a:rPr lang="ko-KR" altLang="en-US" sz="20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트</a:t>
            </a:r>
            <a:r>
              <a:rPr lang="ko-KR" altLang="en-US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구매 </a:t>
            </a:r>
            <a:r>
              <a:rPr lang="en-US" altLang="ko-KR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- </a:t>
            </a:r>
            <a:r>
              <a:rPr lang="ko-KR" altLang="en-US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학생</a:t>
            </a:r>
            <a:endParaRPr lang="en-US" altLang="ko-KR" sz="20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7332184" y="2449324"/>
            <a:ext cx="4102453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① 결제금</a:t>
            </a:r>
            <a:r>
              <a:rPr lang="ko-KR" altLang="en-US" sz="14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액</a:t>
            </a:r>
            <a:endParaRPr lang="en-US" altLang="ko-KR" sz="14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endParaRPr lang="en-US" altLang="ko-KR" sz="12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결제예정금액을 입력</a:t>
            </a:r>
            <a:endParaRPr lang="en-US" altLang="ko-KR" sz="120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351644" y="3478840"/>
            <a:ext cx="4117824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②</a:t>
            </a:r>
            <a:r>
              <a:rPr lang="ko-KR" altLang="en-US" sz="14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구매포인트</a:t>
            </a:r>
            <a:endParaRPr lang="en-US" altLang="ko-KR" sz="14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endParaRPr lang="en-US" altLang="ko-KR" sz="12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결제금액에 따른 구매가능포인트 확</a:t>
            </a:r>
            <a:r>
              <a:rPr lang="ko-KR" altLang="en-US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인</a:t>
            </a:r>
            <a:endParaRPr lang="en-US" altLang="ko-KR" sz="120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7376358" y="4463970"/>
            <a:ext cx="4042322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③ 결제 후 포인트</a:t>
            </a:r>
            <a:endParaRPr lang="en-US" altLang="ko-KR" sz="14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endParaRPr lang="en-US" altLang="ko-KR" sz="12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보유포인트와 구매예정 포인트의 합산 포인트 확인</a:t>
            </a:r>
            <a:endParaRPr lang="en-US" altLang="ko-KR" sz="120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175623" y="3059822"/>
            <a:ext cx="31274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+mn-ea"/>
              </a:rPr>
              <a:t>①</a:t>
            </a:r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rgbClr val="FF0000"/>
              </a:solidFill>
              <a:latin typeface="+mn-ea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3175623" y="3260963"/>
            <a:ext cx="31274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+mn-ea"/>
              </a:rPr>
              <a:t>②</a:t>
            </a:r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rgbClr val="FF0000"/>
              </a:solidFill>
              <a:latin typeface="+mn-ea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3183652" y="4429299"/>
            <a:ext cx="31274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+mn-ea"/>
              </a:rPr>
              <a:t>③</a:t>
            </a:r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rgbClr val="FF0000"/>
              </a:solidFill>
              <a:latin typeface="+mn-ea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3459684" y="4497298"/>
            <a:ext cx="716944" cy="307777"/>
          </a:xfrm>
          <a:prstGeom prst="rect">
            <a:avLst/>
          </a:prstGeom>
          <a:solidFill>
            <a:schemeClr val="accent1">
              <a:lumMod val="40000"/>
              <a:lumOff val="60000"/>
              <a:alpha val="48000"/>
            </a:schemeClr>
          </a:solidFill>
        </p:spPr>
        <p:txBody>
          <a:bodyPr wrap="square">
            <a:spAutoFit/>
          </a:bodyPr>
          <a:lstStyle/>
          <a:p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3180730" y="4643750"/>
            <a:ext cx="31274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+mn-ea"/>
              </a:rPr>
              <a:t>①</a:t>
            </a:r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rgbClr val="FF0000"/>
              </a:solidFill>
              <a:latin typeface="+mn-ea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3463800" y="4707364"/>
            <a:ext cx="716944" cy="307777"/>
          </a:xfrm>
          <a:prstGeom prst="rect">
            <a:avLst/>
          </a:prstGeom>
          <a:solidFill>
            <a:schemeClr val="accent1">
              <a:lumMod val="40000"/>
              <a:lumOff val="60000"/>
              <a:alpha val="48000"/>
            </a:schemeClr>
          </a:solidFill>
        </p:spPr>
        <p:txBody>
          <a:bodyPr wrap="square">
            <a:spAutoFit/>
          </a:bodyPr>
          <a:lstStyle/>
          <a:p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3463800" y="4295464"/>
            <a:ext cx="716944" cy="307777"/>
          </a:xfrm>
          <a:prstGeom prst="rect">
            <a:avLst/>
          </a:prstGeom>
          <a:solidFill>
            <a:schemeClr val="accent1">
              <a:lumMod val="40000"/>
              <a:lumOff val="60000"/>
              <a:alpha val="48000"/>
            </a:schemeClr>
          </a:solidFill>
        </p:spPr>
        <p:txBody>
          <a:bodyPr wrap="square">
            <a:spAutoFit/>
          </a:bodyPr>
          <a:lstStyle/>
          <a:p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3455562" y="3325320"/>
            <a:ext cx="716944" cy="307777"/>
          </a:xfrm>
          <a:prstGeom prst="rect">
            <a:avLst/>
          </a:prstGeom>
          <a:solidFill>
            <a:schemeClr val="accent1">
              <a:lumMod val="40000"/>
              <a:lumOff val="60000"/>
              <a:alpha val="48000"/>
            </a:schemeClr>
          </a:solidFill>
        </p:spPr>
        <p:txBody>
          <a:bodyPr wrap="square">
            <a:spAutoFit/>
          </a:bodyPr>
          <a:lstStyle/>
          <a:p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3447324" y="3126432"/>
            <a:ext cx="716944" cy="307777"/>
          </a:xfrm>
          <a:prstGeom prst="rect">
            <a:avLst/>
          </a:prstGeom>
          <a:solidFill>
            <a:schemeClr val="accent1">
              <a:lumMod val="40000"/>
              <a:lumOff val="60000"/>
              <a:alpha val="48000"/>
            </a:schemeClr>
          </a:solidFill>
        </p:spPr>
        <p:txBody>
          <a:bodyPr wrap="square">
            <a:spAutoFit/>
          </a:bodyPr>
          <a:lstStyle/>
          <a:p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3177956" y="4219366"/>
            <a:ext cx="31274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+mn-ea"/>
              </a:rPr>
              <a:t>②</a:t>
            </a:r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rgbClr val="FF0000"/>
              </a:solidFill>
              <a:latin typeface="+mn-ea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902302" y="2037442"/>
            <a:ext cx="5751473" cy="3725047"/>
            <a:chOff x="902302" y="2037442"/>
            <a:chExt cx="5751473" cy="3725047"/>
          </a:xfrm>
        </p:grpSpPr>
        <p:pic>
          <p:nvPicPr>
            <p:cNvPr id="4098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2302" y="2037442"/>
              <a:ext cx="5751473" cy="37250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8" name="직사각형 17"/>
            <p:cNvSpPr/>
            <p:nvPr/>
          </p:nvSpPr>
          <p:spPr>
            <a:xfrm>
              <a:off x="3711126" y="4114710"/>
              <a:ext cx="461383" cy="13874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r>
                <a:rPr lang="en-US" altLang="ko-KR" sz="600" b="1" dirty="0" smtClea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28,000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53823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558" y="2024660"/>
            <a:ext cx="5759768" cy="3835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5" name="직사각형 34"/>
          <p:cNvSpPr/>
          <p:nvPr/>
        </p:nvSpPr>
        <p:spPr>
          <a:xfrm>
            <a:off x="3603455" y="1128663"/>
            <a:ext cx="457689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PROJECT </a:t>
            </a:r>
            <a:r>
              <a:rPr lang="ko-KR" altLang="en-US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화면구성 </a:t>
            </a:r>
            <a:r>
              <a:rPr lang="ko-KR" altLang="en-US" sz="2000" b="1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마이페이지</a:t>
            </a:r>
            <a:r>
              <a:rPr lang="ko-KR" altLang="en-US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en-US" altLang="ko-KR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-</a:t>
            </a:r>
            <a:r>
              <a:rPr lang="ko-KR" altLang="en-US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학</a:t>
            </a:r>
            <a:r>
              <a:rPr lang="ko-KR" altLang="en-US" sz="20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생</a:t>
            </a:r>
            <a:endParaRPr lang="en-US" altLang="ko-KR" sz="20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6878588" y="1941104"/>
            <a:ext cx="4313820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① </a:t>
            </a:r>
            <a:r>
              <a:rPr lang="ko-KR" altLang="en-US" sz="1400" b="1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최근문의</a:t>
            </a:r>
            <a:r>
              <a:rPr lang="ko-KR" altLang="en-US" sz="14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내역</a:t>
            </a:r>
            <a:endParaRPr lang="en-US" altLang="ko-KR" sz="14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endParaRPr lang="en-US" altLang="ko-KR" sz="1200" b="1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제목을 누르면 </a:t>
            </a:r>
            <a:r>
              <a:rPr lang="ko-KR" altLang="en-US" sz="1200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내문의로</a:t>
            </a:r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이동</a:t>
            </a:r>
            <a:endParaRPr lang="en-US" altLang="ko-KR" sz="120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148840" y="4118364"/>
            <a:ext cx="4053840" cy="307777"/>
          </a:xfrm>
          <a:prstGeom prst="rect">
            <a:avLst/>
          </a:prstGeom>
          <a:solidFill>
            <a:schemeClr val="accent1">
              <a:lumMod val="40000"/>
              <a:lumOff val="60000"/>
              <a:alpha val="48000"/>
            </a:schemeClr>
          </a:solidFill>
        </p:spPr>
        <p:txBody>
          <a:bodyPr wrap="square">
            <a:spAutoFit/>
          </a:bodyPr>
          <a:lstStyle/>
          <a:p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499627" y="3311878"/>
            <a:ext cx="738874" cy="307777"/>
          </a:xfrm>
          <a:prstGeom prst="rect">
            <a:avLst/>
          </a:prstGeom>
          <a:solidFill>
            <a:schemeClr val="accent1">
              <a:lumMod val="40000"/>
              <a:lumOff val="60000"/>
              <a:alpha val="48000"/>
            </a:schemeClr>
          </a:solidFill>
        </p:spPr>
        <p:txBody>
          <a:bodyPr wrap="square">
            <a:spAutoFit/>
          </a:bodyPr>
          <a:lstStyle/>
          <a:p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240544" y="3247695"/>
            <a:ext cx="31274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+mn-ea"/>
              </a:rPr>
              <a:t>①</a:t>
            </a:r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rgbClr val="FF0000"/>
              </a:solidFill>
              <a:latin typeface="+mn-ea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5524173" y="3247061"/>
            <a:ext cx="31274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+mn-ea"/>
              </a:rPr>
              <a:t>②</a:t>
            </a:r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rgbClr val="FF0000"/>
              </a:solidFill>
              <a:latin typeface="+mn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836920" y="3311879"/>
            <a:ext cx="365760" cy="307777"/>
          </a:xfrm>
          <a:prstGeom prst="rect">
            <a:avLst/>
          </a:prstGeom>
          <a:solidFill>
            <a:schemeClr val="accent1">
              <a:lumMod val="40000"/>
              <a:lumOff val="60000"/>
              <a:alpha val="48000"/>
            </a:schemeClr>
          </a:solidFill>
        </p:spPr>
        <p:txBody>
          <a:bodyPr wrap="square">
            <a:spAutoFit/>
          </a:bodyPr>
          <a:lstStyle/>
          <a:p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6898045" y="3047642"/>
            <a:ext cx="4689501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② </a:t>
            </a:r>
            <a:r>
              <a:rPr lang="ko-KR" altLang="en-US" sz="1400" b="1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최근수강</a:t>
            </a:r>
            <a:r>
              <a:rPr lang="ko-KR" altLang="en-US" sz="14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내역</a:t>
            </a:r>
            <a:endParaRPr lang="en-US" altLang="ko-KR" sz="14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endParaRPr lang="en-US" altLang="ko-KR" sz="12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r>
              <a:rPr lang="ko-KR" altLang="en-US" sz="1200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튜터이름을</a:t>
            </a:r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누르면 그 </a:t>
            </a:r>
            <a:r>
              <a:rPr lang="ko-KR" altLang="en-US" sz="1200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튜터</a:t>
            </a:r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수강신청페이지로 이동</a:t>
            </a:r>
            <a:endParaRPr lang="en-US" altLang="ko-KR" sz="12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6898045" y="4118363"/>
            <a:ext cx="4120228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③ </a:t>
            </a:r>
            <a:r>
              <a:rPr lang="ko-KR" altLang="en-US" sz="1400" b="1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튜터</a:t>
            </a:r>
            <a:r>
              <a:rPr lang="ko-KR" altLang="en-US" sz="14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추</a:t>
            </a:r>
            <a:r>
              <a:rPr lang="ko-KR" altLang="en-US" sz="14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천</a:t>
            </a:r>
            <a:endParaRPr lang="en-US" altLang="ko-KR" sz="14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endParaRPr lang="en-US" altLang="ko-KR" sz="12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r>
              <a:rPr lang="en-US" altLang="ko-KR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-</a:t>
            </a:r>
            <a:r>
              <a:rPr lang="ko-KR" altLang="en-US" sz="1200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튜터</a:t>
            </a:r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소개 및 추천 </a:t>
            </a:r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슬라이드</a:t>
            </a:r>
            <a:endParaRPr lang="en-US" altLang="ko-KR" sz="120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r>
              <a:rPr lang="en-US" altLang="ko-KR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-</a:t>
            </a:r>
            <a:r>
              <a:rPr lang="ko-KR" altLang="en-US" sz="1200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튜터목록을</a:t>
            </a:r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컨트롤러에서 랜덤으로 돌려 </a:t>
            </a:r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출력</a:t>
            </a:r>
            <a:r>
              <a:rPr lang="en-US" altLang="ko-KR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endParaRPr lang="en-US" altLang="ko-KR" sz="12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r>
              <a:rPr lang="en-US" altLang="ko-KR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-</a:t>
            </a:r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무한반복이 적용</a:t>
            </a:r>
            <a:endParaRPr lang="en-US" altLang="ko-KR" sz="120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r>
              <a:rPr lang="en-US" altLang="ko-KR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-</a:t>
            </a:r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슬라이드 </a:t>
            </a:r>
            <a:r>
              <a:rPr lang="ko-KR" altLang="en-US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속도 </a:t>
            </a:r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조절가능</a:t>
            </a:r>
            <a:endParaRPr lang="en-US" altLang="ko-KR" sz="12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r>
              <a:rPr lang="en-US" altLang="ko-KR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-</a:t>
            </a:r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마우스 </a:t>
            </a:r>
            <a:r>
              <a:rPr lang="ko-KR" altLang="en-US" sz="1200" dirty="0" err="1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오버시</a:t>
            </a:r>
            <a:r>
              <a:rPr lang="ko-KR" altLang="en-US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z="1200" dirty="0" err="1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박스내에서</a:t>
            </a:r>
            <a:r>
              <a:rPr lang="ko-KR" altLang="en-US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이미지크기 확대</a:t>
            </a:r>
            <a:endParaRPr lang="en-US" altLang="ko-KR" sz="12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r>
              <a:rPr lang="en-US" altLang="ko-KR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-</a:t>
            </a:r>
            <a:r>
              <a:rPr lang="ko-KR" altLang="en-US" sz="1200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튜터</a:t>
            </a:r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상세페이지로 </a:t>
            </a:r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링크</a:t>
            </a:r>
            <a:endParaRPr lang="en-US" altLang="ko-KR" sz="120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084171" y="3979864"/>
            <a:ext cx="31274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+mn-ea"/>
              </a:rPr>
              <a:t>③</a:t>
            </a:r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rgbClr val="FF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00753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783" y="1494023"/>
            <a:ext cx="4092885" cy="23443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5" name="직사각형 34"/>
          <p:cNvSpPr/>
          <p:nvPr/>
        </p:nvSpPr>
        <p:spPr>
          <a:xfrm>
            <a:off x="3729290" y="1128663"/>
            <a:ext cx="432522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PROJECT </a:t>
            </a:r>
            <a:r>
              <a:rPr lang="ko-KR" altLang="en-US" sz="20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화면구성 </a:t>
            </a:r>
            <a:r>
              <a:rPr lang="ko-KR" altLang="en-US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회원정보 </a:t>
            </a:r>
            <a:r>
              <a:rPr lang="en-US" altLang="ko-KR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-</a:t>
            </a:r>
            <a:r>
              <a:rPr lang="ko-KR" altLang="en-US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z="20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학생</a:t>
            </a:r>
            <a:endParaRPr lang="en-US" altLang="ko-KR" sz="2000" b="1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7028820" y="2783365"/>
            <a:ext cx="3383806" cy="6617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① </a:t>
            </a:r>
            <a:r>
              <a:rPr lang="ko-KR" altLang="en-US" sz="14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수정하기</a:t>
            </a:r>
            <a:endParaRPr lang="en-US" altLang="ko-KR" sz="1400" b="1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endParaRPr lang="en-US" altLang="ko-KR" sz="1100" b="1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본인인증 이동</a:t>
            </a:r>
            <a:endParaRPr lang="en-US" altLang="ko-KR" sz="12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028819" y="3989715"/>
            <a:ext cx="3396484" cy="6617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② </a:t>
            </a:r>
            <a:r>
              <a:rPr lang="ko-KR" altLang="en-US" sz="14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입력완료</a:t>
            </a:r>
            <a:endParaRPr lang="en-US" altLang="ko-KR" sz="14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endParaRPr lang="en-US" altLang="ko-KR" sz="1100" b="1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회원정보 수정 페이지로 이동</a:t>
            </a:r>
            <a:endParaRPr lang="en-US" altLang="ko-KR" sz="12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783" y="4147944"/>
            <a:ext cx="3181984" cy="20365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직사각형 17"/>
          <p:cNvSpPr/>
          <p:nvPr/>
        </p:nvSpPr>
        <p:spPr>
          <a:xfrm>
            <a:off x="4473146" y="3402226"/>
            <a:ext cx="765522" cy="307777"/>
          </a:xfrm>
          <a:prstGeom prst="rect">
            <a:avLst/>
          </a:prstGeom>
          <a:solidFill>
            <a:schemeClr val="accent1">
              <a:lumMod val="40000"/>
              <a:lumOff val="60000"/>
              <a:alpha val="48000"/>
            </a:schemeClr>
          </a:solidFill>
        </p:spPr>
        <p:txBody>
          <a:bodyPr wrap="square">
            <a:spAutoFit/>
          </a:bodyPr>
          <a:lstStyle/>
          <a:p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736774" y="5494638"/>
            <a:ext cx="764307" cy="307777"/>
          </a:xfrm>
          <a:prstGeom prst="rect">
            <a:avLst/>
          </a:prstGeom>
          <a:solidFill>
            <a:schemeClr val="accent1">
              <a:lumMod val="40000"/>
              <a:lumOff val="60000"/>
              <a:alpha val="48000"/>
            </a:schemeClr>
          </a:solidFill>
        </p:spPr>
        <p:txBody>
          <a:bodyPr wrap="square">
            <a:spAutoFit/>
          </a:bodyPr>
          <a:lstStyle/>
          <a:p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4337234" y="3201038"/>
            <a:ext cx="31274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+mn-ea"/>
              </a:rPr>
              <a:t>①</a:t>
            </a:r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rgbClr val="FF0000"/>
              </a:solidFill>
              <a:latin typeface="+mn-ea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2580401" y="5356138"/>
            <a:ext cx="31274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+mn-ea"/>
              </a:rPr>
              <a:t>②</a:t>
            </a:r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rgbClr val="FF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55233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3678373" y="3040291"/>
            <a:ext cx="4518276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4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1. </a:t>
            </a:r>
            <a:r>
              <a:rPr lang="ko-KR" altLang="en-US" sz="44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프로젝트 개요</a:t>
            </a:r>
            <a:endParaRPr lang="en-US" altLang="ko-KR" sz="4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HY견고딕" pitchFamily="18" charset="-127"/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63491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324" y="2311931"/>
            <a:ext cx="4623841" cy="25974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5" name="직사각형 34"/>
          <p:cNvSpPr/>
          <p:nvPr/>
        </p:nvSpPr>
        <p:spPr>
          <a:xfrm>
            <a:off x="3435941" y="1128663"/>
            <a:ext cx="491192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PROJECT </a:t>
            </a:r>
            <a:r>
              <a:rPr lang="ko-KR" altLang="en-US" sz="20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화면구성 </a:t>
            </a:r>
            <a:r>
              <a:rPr lang="ko-KR" altLang="en-US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회원정보 수정 </a:t>
            </a:r>
            <a:r>
              <a:rPr lang="en-US" altLang="ko-KR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-</a:t>
            </a:r>
            <a:r>
              <a:rPr lang="ko-KR" altLang="en-US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z="20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학생</a:t>
            </a:r>
            <a:endParaRPr lang="en-US" altLang="ko-KR" sz="2000" b="1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4934465" y="4530207"/>
            <a:ext cx="667265" cy="307777"/>
          </a:xfrm>
          <a:prstGeom prst="rect">
            <a:avLst/>
          </a:prstGeom>
          <a:solidFill>
            <a:schemeClr val="accent1">
              <a:lumMod val="40000"/>
              <a:lumOff val="60000"/>
              <a:alpha val="48000"/>
            </a:schemeClr>
          </a:solidFill>
        </p:spPr>
        <p:txBody>
          <a:bodyPr wrap="square">
            <a:spAutoFit/>
          </a:bodyPr>
          <a:lstStyle/>
          <a:p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5661165" y="4511654"/>
            <a:ext cx="31274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+mn-ea"/>
              </a:rPr>
              <a:t>①</a:t>
            </a:r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rgbClr val="FF0000"/>
              </a:solidFill>
              <a:latin typeface="+mn-ea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878588" y="2682510"/>
            <a:ext cx="4313820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① 변경하기</a:t>
            </a:r>
            <a:endParaRPr lang="en-US" altLang="ko-KR" sz="14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endParaRPr lang="en-US" altLang="ko-KR" sz="1200" b="1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최종 비밀번호 변경</a:t>
            </a:r>
            <a:endParaRPr lang="en-US" altLang="ko-KR" sz="120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898046" y="3883875"/>
            <a:ext cx="4208997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②</a:t>
            </a:r>
            <a:r>
              <a:rPr lang="ko-KR" altLang="en-US" sz="14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회원탈퇴 버튼</a:t>
            </a:r>
            <a:endParaRPr lang="en-US" altLang="ko-KR" sz="14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endParaRPr lang="en-US" altLang="ko-KR" sz="12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회원탈퇴 페이지로 이동</a:t>
            </a:r>
            <a:endParaRPr lang="en-US" altLang="ko-KR" sz="120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14368" y="4530206"/>
            <a:ext cx="914432" cy="307777"/>
          </a:xfrm>
          <a:prstGeom prst="rect">
            <a:avLst/>
          </a:prstGeom>
          <a:solidFill>
            <a:schemeClr val="accent1">
              <a:lumMod val="40000"/>
              <a:lumOff val="60000"/>
              <a:alpha val="48000"/>
            </a:schemeClr>
          </a:solidFill>
        </p:spPr>
        <p:txBody>
          <a:bodyPr wrap="square">
            <a:spAutoFit/>
          </a:bodyPr>
          <a:lstStyle/>
          <a:p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798320" y="4521054"/>
            <a:ext cx="31274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+mn-ea"/>
              </a:rPr>
              <a:t>②</a:t>
            </a:r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rgbClr val="FF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15677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/>
          <p:cNvSpPr/>
          <p:nvPr/>
        </p:nvSpPr>
        <p:spPr>
          <a:xfrm>
            <a:off x="3729290" y="1121043"/>
            <a:ext cx="432522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PROJECT </a:t>
            </a:r>
            <a:r>
              <a:rPr lang="ko-KR" altLang="en-US" sz="20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화면구성 </a:t>
            </a:r>
            <a:r>
              <a:rPr lang="ko-KR" altLang="en-US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회원탈퇴 </a:t>
            </a:r>
            <a:r>
              <a:rPr lang="en-US" altLang="ko-KR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-</a:t>
            </a:r>
            <a:r>
              <a:rPr lang="ko-KR" altLang="en-US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z="20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학생</a:t>
            </a:r>
            <a:endParaRPr lang="en-US" altLang="ko-KR" sz="2000" b="1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2402911" y="2767916"/>
            <a:ext cx="1722930" cy="307777"/>
          </a:xfrm>
          <a:prstGeom prst="rect">
            <a:avLst/>
          </a:prstGeom>
          <a:solidFill>
            <a:schemeClr val="accent1">
              <a:lumMod val="40000"/>
              <a:lumOff val="60000"/>
              <a:alpha val="48000"/>
            </a:schemeClr>
          </a:solidFill>
        </p:spPr>
        <p:txBody>
          <a:bodyPr wrap="square">
            <a:spAutoFit/>
          </a:bodyPr>
          <a:lstStyle/>
          <a:p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4082708" y="2783306"/>
            <a:ext cx="31274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+mn-ea"/>
              </a:rPr>
              <a:t>①</a:t>
            </a:r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rgbClr val="FF0000"/>
              </a:solidFill>
              <a:latin typeface="+mn-ea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753267" y="2314399"/>
            <a:ext cx="4313820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① 보유 포인트</a:t>
            </a:r>
            <a:endParaRPr lang="en-US" altLang="ko-KR" sz="14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endParaRPr lang="en-US" altLang="ko-KR" sz="1200" b="1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탈퇴 전 보유포인트 안내</a:t>
            </a:r>
            <a:endParaRPr lang="en-US" altLang="ko-KR" sz="120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753267" y="3302783"/>
            <a:ext cx="4208997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②</a:t>
            </a:r>
            <a:r>
              <a:rPr lang="ko-KR" altLang="en-US" sz="14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회원탈퇴</a:t>
            </a:r>
            <a:endParaRPr lang="en-US" altLang="ko-KR" sz="14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endParaRPr lang="en-US" altLang="ko-KR" sz="12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r>
              <a:rPr lang="en-US" altLang="ko-KR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- </a:t>
            </a:r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최종 회원탈퇴</a:t>
            </a:r>
            <a:endParaRPr lang="en-US" altLang="ko-KR" sz="120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r>
              <a:rPr lang="en-US" altLang="ko-KR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- </a:t>
            </a:r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회원탈퇴를 최대한 막아보기 위해 색상을 배치</a:t>
            </a:r>
            <a:endParaRPr lang="en-US" altLang="ko-KR" sz="120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344090" y="3406915"/>
            <a:ext cx="786544" cy="307777"/>
          </a:xfrm>
          <a:prstGeom prst="rect">
            <a:avLst/>
          </a:prstGeom>
          <a:solidFill>
            <a:schemeClr val="accent1">
              <a:lumMod val="40000"/>
              <a:lumOff val="60000"/>
              <a:alpha val="48000"/>
            </a:schemeClr>
          </a:solidFill>
        </p:spPr>
        <p:txBody>
          <a:bodyPr wrap="square">
            <a:spAutoFit/>
          </a:bodyPr>
          <a:lstStyle/>
          <a:p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079891" y="3454689"/>
            <a:ext cx="31274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+mn-ea"/>
              </a:rPr>
              <a:t>②</a:t>
            </a:r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rgbClr val="FF0000"/>
              </a:solidFill>
              <a:latin typeface="+mn-ea"/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8439" y="4382322"/>
            <a:ext cx="2224390" cy="18921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6753267" y="4650317"/>
            <a:ext cx="4120228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③ 확인</a:t>
            </a:r>
            <a:endParaRPr lang="en-US" altLang="ko-KR" sz="14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endParaRPr lang="en-US" altLang="ko-KR" sz="120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로그인 페이지 이동</a:t>
            </a:r>
            <a:endParaRPr lang="en-US" altLang="ko-KR" sz="12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006811" y="5800056"/>
            <a:ext cx="385828" cy="307777"/>
          </a:xfrm>
          <a:prstGeom prst="rect">
            <a:avLst/>
          </a:prstGeom>
          <a:solidFill>
            <a:schemeClr val="accent1">
              <a:lumMod val="40000"/>
              <a:lumOff val="60000"/>
              <a:alpha val="48000"/>
            </a:schemeClr>
          </a:solidFill>
        </p:spPr>
        <p:txBody>
          <a:bodyPr wrap="square">
            <a:spAutoFit/>
          </a:bodyPr>
          <a:lstStyle/>
          <a:p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3392638" y="5792806"/>
            <a:ext cx="31274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+mn-ea"/>
              </a:rPr>
              <a:t>③</a:t>
            </a:r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rgbClr val="FF0000"/>
              </a:solidFill>
              <a:latin typeface="+mn-ea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915271" y="3034904"/>
            <a:ext cx="28463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950913" y="1782802"/>
            <a:ext cx="4626927" cy="2329153"/>
            <a:chOff x="950913" y="1782802"/>
            <a:chExt cx="4626927" cy="2329153"/>
          </a:xfrm>
        </p:grpSpPr>
        <p:pic>
          <p:nvPicPr>
            <p:cNvPr id="4098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0913" y="1782802"/>
              <a:ext cx="4626927" cy="23291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8" name="직사각형 17"/>
            <p:cNvSpPr/>
            <p:nvPr/>
          </p:nvSpPr>
          <p:spPr>
            <a:xfrm>
              <a:off x="2565400" y="3060305"/>
              <a:ext cx="698976" cy="2308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r>
                <a:rPr lang="en-US" altLang="ko-KR" sz="900" b="1" dirty="0" smtClea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128,000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16286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7699" y="4170366"/>
            <a:ext cx="3614011" cy="22302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5" name="직사각형 34"/>
          <p:cNvSpPr/>
          <p:nvPr/>
        </p:nvSpPr>
        <p:spPr>
          <a:xfrm>
            <a:off x="3770967" y="1128663"/>
            <a:ext cx="424186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PROJECT </a:t>
            </a:r>
            <a:r>
              <a:rPr lang="ko-KR" altLang="en-US" sz="20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화면구성 </a:t>
            </a:r>
            <a:r>
              <a:rPr lang="ko-KR" altLang="en-US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수</a:t>
            </a:r>
            <a:r>
              <a:rPr lang="ko-KR" altLang="en-US" sz="20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강</a:t>
            </a:r>
            <a:r>
              <a:rPr lang="ko-KR" altLang="en-US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내역</a:t>
            </a:r>
            <a:r>
              <a:rPr lang="en-US" altLang="ko-KR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-</a:t>
            </a:r>
            <a:r>
              <a:rPr lang="ko-KR" altLang="en-US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z="20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학생</a:t>
            </a:r>
            <a:endParaRPr lang="en-US" altLang="ko-KR" sz="2000" b="1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171893" y="4170366"/>
            <a:ext cx="4058428" cy="307777"/>
          </a:xfrm>
          <a:prstGeom prst="rect">
            <a:avLst/>
          </a:prstGeom>
          <a:solidFill>
            <a:schemeClr val="accent1">
              <a:lumMod val="40000"/>
              <a:lumOff val="60000"/>
              <a:alpha val="48000"/>
            </a:schemeClr>
          </a:solidFill>
        </p:spPr>
        <p:txBody>
          <a:bodyPr wrap="square">
            <a:spAutoFit/>
          </a:bodyPr>
          <a:lstStyle/>
          <a:p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5050526" y="2108385"/>
            <a:ext cx="31274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+mn-ea"/>
              </a:rPr>
              <a:t>①</a:t>
            </a:r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rgbClr val="FF0000"/>
              </a:solidFill>
              <a:latin typeface="+mn-ea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779528" y="2024924"/>
            <a:ext cx="4313820" cy="14157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① 후기 상태</a:t>
            </a:r>
            <a:endParaRPr lang="en-US" altLang="ko-KR" sz="14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endParaRPr lang="en-US" altLang="ko-KR" sz="120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강의를 수강하게 되면 수강내역이 추가</a:t>
            </a:r>
            <a:endParaRPr lang="en-US" altLang="ko-KR" sz="120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기본값으로 </a:t>
            </a:r>
            <a:r>
              <a:rPr lang="en-US" altLang="ko-KR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‘</a:t>
            </a:r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후기 작성</a:t>
            </a:r>
            <a:r>
              <a:rPr lang="en-US" altLang="ko-KR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’</a:t>
            </a:r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버튼이 생성되며 후기 작성시 </a:t>
            </a:r>
            <a:r>
              <a:rPr lang="en-US" altLang="ko-KR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‘</a:t>
            </a:r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후기확인</a:t>
            </a:r>
            <a:r>
              <a:rPr lang="en-US" altLang="ko-KR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’</a:t>
            </a:r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으로 변경</a:t>
            </a:r>
            <a:endParaRPr lang="en-US" altLang="ko-KR" sz="120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endParaRPr lang="en-US" altLang="ko-KR" sz="12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r>
              <a:rPr lang="en-US" altLang="ko-KR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‘</a:t>
            </a:r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후기확인</a:t>
            </a:r>
            <a:r>
              <a:rPr lang="en-US" altLang="ko-KR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’</a:t>
            </a:r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버튼을 통해 수정 가능</a:t>
            </a:r>
            <a:endParaRPr lang="en-US" altLang="ko-KR" sz="120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779525" y="5515096"/>
            <a:ext cx="420899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③ </a:t>
            </a:r>
            <a:r>
              <a:rPr lang="ko-KR" altLang="en-US" sz="12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수강내역이 없는 회원</a:t>
            </a:r>
            <a:endParaRPr lang="en-US" altLang="ko-KR" sz="12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endParaRPr lang="en-US" altLang="ko-KR" sz="12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수강내역이 없는 경우 </a:t>
            </a:r>
            <a:r>
              <a:rPr lang="ko-KR" altLang="en-US" sz="1200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튜터</a:t>
            </a:r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소개 </a:t>
            </a:r>
            <a:endParaRPr lang="en-US" altLang="ko-KR" sz="120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386241" y="2225038"/>
            <a:ext cx="594719" cy="307777"/>
          </a:xfrm>
          <a:prstGeom prst="rect">
            <a:avLst/>
          </a:prstGeom>
          <a:solidFill>
            <a:schemeClr val="accent1">
              <a:lumMod val="40000"/>
              <a:lumOff val="60000"/>
              <a:alpha val="48000"/>
            </a:schemeClr>
          </a:solidFill>
        </p:spPr>
        <p:txBody>
          <a:bodyPr wrap="square">
            <a:spAutoFit/>
          </a:bodyPr>
          <a:lstStyle/>
          <a:p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822911" y="2087375"/>
            <a:ext cx="31274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+mn-ea"/>
              </a:rPr>
              <a:t>②</a:t>
            </a:r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rgbClr val="FF0000"/>
              </a:solidFill>
              <a:latin typeface="+mn-ea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6779524" y="3662939"/>
            <a:ext cx="4208997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②</a:t>
            </a:r>
            <a:r>
              <a:rPr lang="ko-KR" altLang="en-US" sz="14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z="1400" b="1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튜터</a:t>
            </a:r>
            <a:r>
              <a:rPr lang="ko-KR" altLang="en-US" sz="14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이름</a:t>
            </a:r>
            <a:endParaRPr lang="en-US" altLang="ko-KR" sz="14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endParaRPr lang="en-US" altLang="ko-KR" sz="12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r>
              <a:rPr lang="ko-KR" altLang="en-US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상세소개 페이지로 이동</a:t>
            </a:r>
            <a:endParaRPr lang="en-US" altLang="ko-KR" sz="12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5230321" y="4170366"/>
            <a:ext cx="31274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+mn-ea"/>
              </a:rPr>
              <a:t>④</a:t>
            </a:r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rgbClr val="FF0000"/>
              </a:solidFill>
              <a:latin typeface="+mn-ea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989927" y="2225037"/>
            <a:ext cx="1211180" cy="307777"/>
          </a:xfrm>
          <a:prstGeom prst="rect">
            <a:avLst/>
          </a:prstGeom>
          <a:solidFill>
            <a:schemeClr val="accent1">
              <a:lumMod val="40000"/>
              <a:lumOff val="60000"/>
              <a:alpha val="48000"/>
            </a:schemeClr>
          </a:solidFill>
        </p:spPr>
        <p:txBody>
          <a:bodyPr wrap="square">
            <a:spAutoFit/>
          </a:bodyPr>
          <a:lstStyle/>
          <a:p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3044079" y="2080913"/>
            <a:ext cx="31274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+mn-ea"/>
              </a:rPr>
              <a:t>③</a:t>
            </a:r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rgbClr val="FF0000"/>
              </a:solidFill>
              <a:latin typeface="+mn-ea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6779528" y="4577625"/>
            <a:ext cx="420899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③ </a:t>
            </a:r>
            <a:r>
              <a:rPr lang="ko-KR" altLang="en-US" sz="14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강의제목</a:t>
            </a:r>
            <a:endParaRPr lang="en-US" altLang="ko-KR" sz="14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endParaRPr lang="en-US" altLang="ko-KR" sz="14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r>
              <a:rPr lang="en-US" altLang="ko-KR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30</a:t>
            </a:r>
            <a:r>
              <a:rPr lang="ko-KR" altLang="en-US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자를 </a:t>
            </a:r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넘어가게 되면 </a:t>
            </a:r>
            <a:r>
              <a:rPr lang="en-US" altLang="ko-KR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…</a:t>
            </a:r>
            <a:r>
              <a:rPr lang="ko-KR" altLang="en-US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으로 표시</a:t>
            </a:r>
            <a:endParaRPr lang="en-US" altLang="ko-KR" sz="12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4285286" y="2559805"/>
            <a:ext cx="284635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8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4602120" y="2225039"/>
            <a:ext cx="594719" cy="307777"/>
          </a:xfrm>
          <a:prstGeom prst="rect">
            <a:avLst/>
          </a:prstGeom>
          <a:solidFill>
            <a:schemeClr val="accent1">
              <a:lumMod val="40000"/>
              <a:lumOff val="60000"/>
              <a:alpha val="48000"/>
            </a:schemeClr>
          </a:solidFill>
        </p:spPr>
        <p:txBody>
          <a:bodyPr wrap="square">
            <a:spAutoFit/>
          </a:bodyPr>
          <a:lstStyle/>
          <a:p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1171893" y="1528773"/>
            <a:ext cx="4125625" cy="2641593"/>
            <a:chOff x="1171893" y="1528773"/>
            <a:chExt cx="4125625" cy="2641593"/>
          </a:xfrm>
        </p:grpSpPr>
        <p:pic>
          <p:nvPicPr>
            <p:cNvPr id="5122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1893" y="1528773"/>
              <a:ext cx="4125625" cy="264159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4" name="직사각형 33"/>
            <p:cNvSpPr/>
            <p:nvPr/>
          </p:nvSpPr>
          <p:spPr>
            <a:xfrm>
              <a:off x="4135658" y="2581960"/>
              <a:ext cx="485046" cy="18466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r>
                <a:rPr lang="en-US" altLang="ko-KR" sz="600" b="1" dirty="0" smtClea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- 30,000</a:t>
              </a:r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4102099" y="2915335"/>
              <a:ext cx="549275" cy="18466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r>
                <a:rPr lang="en-US" altLang="ko-KR" sz="600" b="1" dirty="0" smtClea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- 150,000</a:t>
              </a: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4135658" y="3256030"/>
              <a:ext cx="485046" cy="18466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r>
                <a:rPr lang="en-US" altLang="ko-KR" sz="600" b="1" dirty="0" smtClea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- 15,000</a:t>
              </a: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4135658" y="3570606"/>
              <a:ext cx="485046" cy="18466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r>
                <a:rPr lang="en-US" altLang="ko-KR" sz="600" b="1" dirty="0" smtClea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- 17,000</a:t>
              </a:r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4135658" y="2249421"/>
              <a:ext cx="485046" cy="18466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r>
                <a:rPr lang="en-US" altLang="ko-KR" sz="600" b="1" dirty="0" smtClea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- 28,000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73719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804" y="1486271"/>
            <a:ext cx="3840474" cy="20702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5" name="직사각형 34"/>
          <p:cNvSpPr/>
          <p:nvPr/>
        </p:nvSpPr>
        <p:spPr>
          <a:xfrm>
            <a:off x="3729289" y="1128663"/>
            <a:ext cx="432522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PROJECT </a:t>
            </a:r>
            <a:r>
              <a:rPr lang="ko-KR" altLang="en-US" sz="20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화면구성 </a:t>
            </a:r>
            <a:r>
              <a:rPr lang="ko-KR" altLang="en-US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문의내역 </a:t>
            </a:r>
            <a:r>
              <a:rPr lang="en-US" altLang="ko-KR" sz="20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-</a:t>
            </a:r>
            <a:r>
              <a:rPr lang="ko-KR" altLang="en-US" sz="20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학생</a:t>
            </a:r>
            <a:endParaRPr lang="en-US" altLang="ko-KR" sz="2000" b="1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4516904" y="2094249"/>
            <a:ext cx="31274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+mn-ea"/>
              </a:rPr>
              <a:t>①</a:t>
            </a:r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rgbClr val="FF0000"/>
              </a:solidFill>
              <a:latin typeface="+mn-ea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603754" y="2587435"/>
            <a:ext cx="4313820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① 문의내역</a:t>
            </a:r>
            <a:endParaRPr lang="en-US" altLang="ko-KR" sz="14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endParaRPr lang="en-US" altLang="ko-KR" sz="1200" b="1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처음 문의를 작성하면 디폴트 값으로</a:t>
            </a:r>
            <a:r>
              <a:rPr lang="en-US" altLang="ko-KR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‘</a:t>
            </a:r>
            <a:r>
              <a:rPr lang="ko-KR" altLang="en-US" sz="1200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답변대기중</a:t>
            </a:r>
            <a:r>
              <a:rPr lang="en-US" altLang="ko-KR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’</a:t>
            </a:r>
          </a:p>
          <a:p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관리자가 </a:t>
            </a:r>
            <a:r>
              <a:rPr lang="ko-KR" altLang="en-US" sz="1200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답변시</a:t>
            </a:r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en-US" altLang="ko-KR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‘</a:t>
            </a:r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답변완료</a:t>
            </a:r>
            <a:r>
              <a:rPr lang="en-US" altLang="ko-KR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’</a:t>
            </a:r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로 변경</a:t>
            </a:r>
            <a:endParaRPr lang="en-US" altLang="ko-KR" sz="120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603754" y="4587132"/>
            <a:ext cx="4588654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②</a:t>
            </a:r>
            <a:r>
              <a:rPr lang="ko-KR" altLang="en-US" sz="14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문의 수정</a:t>
            </a:r>
            <a:endParaRPr lang="en-US" altLang="ko-KR" sz="14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endParaRPr lang="en-US" altLang="ko-KR" sz="12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회원은 </a:t>
            </a:r>
            <a:r>
              <a:rPr lang="en-US" altLang="ko-KR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‘</a:t>
            </a:r>
            <a:r>
              <a:rPr lang="ko-KR" altLang="en-US" sz="1200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답변대기중</a:t>
            </a:r>
            <a:r>
              <a:rPr lang="en-US" altLang="ko-KR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’</a:t>
            </a:r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상태에서 </a:t>
            </a:r>
            <a:r>
              <a:rPr lang="ko-KR" altLang="en-US" sz="1200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문의글</a:t>
            </a:r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수정이 가능</a:t>
            </a:r>
            <a:endParaRPr lang="en-US" altLang="ko-KR" sz="120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885613" y="2079098"/>
            <a:ext cx="602567" cy="307777"/>
          </a:xfrm>
          <a:prstGeom prst="rect">
            <a:avLst/>
          </a:prstGeom>
          <a:solidFill>
            <a:schemeClr val="accent1">
              <a:lumMod val="40000"/>
              <a:lumOff val="60000"/>
              <a:alpha val="48000"/>
            </a:schemeClr>
          </a:solidFill>
        </p:spPr>
        <p:txBody>
          <a:bodyPr wrap="square">
            <a:spAutoFit/>
          </a:bodyPr>
          <a:lstStyle/>
          <a:p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23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268" y="3814018"/>
            <a:ext cx="4165917" cy="8709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4" name="직사각형 23"/>
          <p:cNvSpPr/>
          <p:nvPr/>
        </p:nvSpPr>
        <p:spPr>
          <a:xfrm>
            <a:off x="898745" y="4407244"/>
            <a:ext cx="958655" cy="307777"/>
          </a:xfrm>
          <a:prstGeom prst="rect">
            <a:avLst/>
          </a:prstGeom>
          <a:solidFill>
            <a:schemeClr val="accent1">
              <a:lumMod val="40000"/>
              <a:lumOff val="60000"/>
              <a:alpha val="48000"/>
            </a:schemeClr>
          </a:solidFill>
        </p:spPr>
        <p:txBody>
          <a:bodyPr wrap="square">
            <a:spAutoFit/>
          </a:bodyPr>
          <a:lstStyle/>
          <a:p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997446" y="6052432"/>
            <a:ext cx="31274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+mn-ea"/>
              </a:rPr>
              <a:t>③</a:t>
            </a:r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rgbClr val="FF0000"/>
              </a:solidFill>
              <a:latin typeface="+mn-ea"/>
            </a:endParaRPr>
          </a:p>
        </p:txBody>
      </p:sp>
      <p:pic>
        <p:nvPicPr>
          <p:cNvPr id="26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181" y="5171191"/>
            <a:ext cx="3680097" cy="10972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8" name="직사각형 27"/>
          <p:cNvSpPr/>
          <p:nvPr/>
        </p:nvSpPr>
        <p:spPr>
          <a:xfrm>
            <a:off x="1857400" y="4502176"/>
            <a:ext cx="31274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+mn-ea"/>
              </a:rPr>
              <a:t>②</a:t>
            </a:r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rgbClr val="FF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556867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/>
          <p:cNvSpPr/>
          <p:nvPr/>
        </p:nvSpPr>
        <p:spPr>
          <a:xfrm>
            <a:off x="3645934" y="1128663"/>
            <a:ext cx="449193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PROJECT </a:t>
            </a:r>
            <a:r>
              <a:rPr lang="ko-KR" altLang="en-US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화면구성  </a:t>
            </a:r>
            <a:r>
              <a:rPr lang="ko-KR" altLang="en-US" sz="2000" b="1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튜터</a:t>
            </a:r>
            <a:r>
              <a:rPr lang="ko-KR" altLang="en-US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신청 </a:t>
            </a:r>
            <a:r>
              <a:rPr lang="en-US" altLang="ko-KR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- </a:t>
            </a:r>
            <a:r>
              <a:rPr lang="ko-KR" altLang="en-US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학</a:t>
            </a:r>
            <a:r>
              <a:rPr lang="ko-KR" altLang="en-US" sz="20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생</a:t>
            </a:r>
            <a:endParaRPr lang="en-US" altLang="ko-KR" sz="20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7205124" y="2656634"/>
            <a:ext cx="4313820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① </a:t>
            </a:r>
            <a:r>
              <a:rPr lang="ko-KR" altLang="en-US" sz="1400" b="1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튜터</a:t>
            </a:r>
            <a:r>
              <a:rPr lang="ko-KR" altLang="en-US" sz="14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정보 입력</a:t>
            </a:r>
            <a:endParaRPr lang="en-US" altLang="ko-KR" sz="14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endParaRPr lang="en-US" altLang="ko-KR" sz="12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자신이 올린 사진과 동영상 확인</a:t>
            </a:r>
            <a:endParaRPr lang="en-US" altLang="ko-KR" sz="12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205124" y="3829933"/>
            <a:ext cx="4208997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②</a:t>
            </a:r>
            <a:r>
              <a:rPr lang="ko-KR" altLang="en-US" sz="14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z="1400" b="1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튜터</a:t>
            </a:r>
            <a:r>
              <a:rPr lang="ko-KR" altLang="en-US" sz="14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정보 </a:t>
            </a:r>
            <a:r>
              <a:rPr lang="ko-KR" altLang="en-US" sz="1400" b="1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미리보기</a:t>
            </a:r>
            <a:endParaRPr lang="en-US" altLang="ko-KR" sz="14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endParaRPr lang="en-US" altLang="ko-KR" sz="12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자신이 입력한 정보를 </a:t>
            </a:r>
            <a:r>
              <a:rPr lang="ko-KR" altLang="en-US" sz="1200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미리보기로</a:t>
            </a:r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바로 확인</a:t>
            </a:r>
            <a:endParaRPr lang="en-US" altLang="ko-KR" sz="12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924483" y="2629167"/>
            <a:ext cx="31274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+mn-ea"/>
              </a:rPr>
              <a:t>①</a:t>
            </a:r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rgbClr val="FF0000"/>
              </a:solidFill>
              <a:latin typeface="+mn-ea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136993" y="2629167"/>
            <a:ext cx="31274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+mn-ea"/>
              </a:rPr>
              <a:t>②</a:t>
            </a:r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rgbClr val="FF0000"/>
              </a:solidFill>
              <a:latin typeface="+mn-ea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265220" y="2217275"/>
            <a:ext cx="2539263" cy="307777"/>
          </a:xfrm>
          <a:prstGeom prst="rect">
            <a:avLst/>
          </a:prstGeom>
          <a:solidFill>
            <a:schemeClr val="accent1">
              <a:lumMod val="40000"/>
              <a:lumOff val="60000"/>
              <a:alpha val="48000"/>
            </a:schemeClr>
          </a:solidFill>
        </p:spPr>
        <p:txBody>
          <a:bodyPr wrap="square">
            <a:spAutoFit/>
          </a:bodyPr>
          <a:lstStyle/>
          <a:p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440986" y="2634946"/>
            <a:ext cx="1344990" cy="307777"/>
          </a:xfrm>
          <a:prstGeom prst="rect">
            <a:avLst/>
          </a:prstGeom>
          <a:solidFill>
            <a:schemeClr val="accent1">
              <a:lumMod val="40000"/>
              <a:lumOff val="60000"/>
              <a:alpha val="48000"/>
            </a:schemeClr>
          </a:solidFill>
        </p:spPr>
        <p:txBody>
          <a:bodyPr wrap="square">
            <a:spAutoFit/>
          </a:bodyPr>
          <a:lstStyle/>
          <a:p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924483" y="2017221"/>
            <a:ext cx="5760000" cy="3425370"/>
            <a:chOff x="924483" y="2017221"/>
            <a:chExt cx="5760000" cy="3425370"/>
          </a:xfrm>
        </p:grpSpPr>
        <p:grpSp>
          <p:nvGrpSpPr>
            <p:cNvPr id="4" name="그룹 3"/>
            <p:cNvGrpSpPr/>
            <p:nvPr/>
          </p:nvGrpSpPr>
          <p:grpSpPr>
            <a:xfrm>
              <a:off x="924483" y="2017221"/>
              <a:ext cx="5760000" cy="3425370"/>
              <a:chOff x="924483" y="2017221"/>
              <a:chExt cx="5760000" cy="3425370"/>
            </a:xfrm>
          </p:grpSpPr>
          <p:pic>
            <p:nvPicPr>
              <p:cNvPr id="5122" name="Picture 2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4483" y="2017221"/>
                <a:ext cx="5760000" cy="342537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13" name="직사각형 12"/>
              <p:cNvSpPr/>
              <p:nvPr/>
            </p:nvSpPr>
            <p:spPr>
              <a:xfrm>
                <a:off x="2423726" y="2826156"/>
                <a:ext cx="341699" cy="7694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endParaRPr lang="en-US" altLang="ko-KR" sz="400" b="1" dirty="0" smtClea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endParaRPr>
              </a:p>
            </p:txBody>
          </p:sp>
        </p:grpSp>
        <p:sp>
          <p:nvSpPr>
            <p:cNvPr id="10" name="직사각형 9"/>
            <p:cNvSpPr/>
            <p:nvPr/>
          </p:nvSpPr>
          <p:spPr>
            <a:xfrm>
              <a:off x="2339739" y="2827870"/>
              <a:ext cx="406634" cy="1562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r>
                <a:rPr lang="en-US" altLang="ko-KR" sz="400" dirty="0" smtClea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50,000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88235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/>
          <p:cNvSpPr/>
          <p:nvPr/>
        </p:nvSpPr>
        <p:spPr>
          <a:xfrm>
            <a:off x="3394262" y="1128663"/>
            <a:ext cx="499527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PROJECT </a:t>
            </a:r>
            <a:r>
              <a:rPr lang="ko-KR" altLang="en-US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화면구성  회</a:t>
            </a:r>
            <a:r>
              <a:rPr lang="ko-KR" altLang="en-US" sz="20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원</a:t>
            </a:r>
            <a:r>
              <a:rPr lang="ko-KR" altLang="en-US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정보 수정 </a:t>
            </a:r>
            <a:r>
              <a:rPr lang="en-US" altLang="ko-KR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- </a:t>
            </a:r>
            <a:r>
              <a:rPr lang="ko-KR" altLang="en-US" sz="2000" b="1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튜터</a:t>
            </a:r>
            <a:endParaRPr lang="en-US" altLang="ko-KR" sz="20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7204196" y="2492498"/>
            <a:ext cx="4313820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① 내 정보 확인</a:t>
            </a:r>
            <a:endParaRPr lang="en-US" altLang="ko-KR" sz="14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endParaRPr lang="en-US" altLang="ko-KR" sz="12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내 정보페이지로 이동</a:t>
            </a:r>
            <a:endParaRPr lang="en-US" altLang="ko-KR" sz="12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4282650" y="3257115"/>
            <a:ext cx="31274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+mn-ea"/>
              </a:rPr>
              <a:t>①</a:t>
            </a:r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rgbClr val="FF0000"/>
              </a:solidFill>
              <a:latin typeface="+mn-ea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4595397" y="3266388"/>
            <a:ext cx="570883" cy="307777"/>
          </a:xfrm>
          <a:prstGeom prst="rect">
            <a:avLst/>
          </a:prstGeom>
          <a:solidFill>
            <a:schemeClr val="accent1">
              <a:lumMod val="40000"/>
              <a:lumOff val="60000"/>
              <a:alpha val="48000"/>
            </a:schemeClr>
          </a:solidFill>
        </p:spPr>
        <p:txBody>
          <a:bodyPr wrap="square">
            <a:spAutoFit/>
          </a:bodyPr>
          <a:lstStyle/>
          <a:p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595395" y="4036008"/>
            <a:ext cx="570883" cy="307777"/>
          </a:xfrm>
          <a:prstGeom prst="rect">
            <a:avLst/>
          </a:prstGeom>
          <a:solidFill>
            <a:schemeClr val="accent1">
              <a:lumMod val="40000"/>
              <a:lumOff val="60000"/>
              <a:alpha val="48000"/>
            </a:schemeClr>
          </a:solidFill>
        </p:spPr>
        <p:txBody>
          <a:bodyPr wrap="square">
            <a:spAutoFit/>
          </a:bodyPr>
          <a:lstStyle/>
          <a:p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278676" y="4005946"/>
            <a:ext cx="31274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+mn-ea"/>
              </a:rPr>
              <a:t>②</a:t>
            </a:r>
            <a:endParaRPr lang="en-US" altLang="ko-KR" sz="12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rgbClr val="FF0000"/>
              </a:solidFill>
              <a:latin typeface="+mn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204196" y="3583735"/>
            <a:ext cx="4313820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② 문의내역 확인</a:t>
            </a:r>
            <a:endParaRPr lang="en-US" altLang="ko-KR" sz="1200" b="1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endParaRPr lang="en-US" altLang="ko-KR" sz="12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문의내역 페이지로 이동</a:t>
            </a:r>
            <a:endParaRPr lang="en-US" altLang="ko-KR" sz="120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922020" y="2068978"/>
            <a:ext cx="5760000" cy="2814000"/>
            <a:chOff x="922020" y="2068978"/>
            <a:chExt cx="5760000" cy="2814000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2020" y="2068978"/>
              <a:ext cx="5760000" cy="2814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1" name="직사각형 10"/>
            <p:cNvSpPr/>
            <p:nvPr/>
          </p:nvSpPr>
          <p:spPr>
            <a:xfrm>
              <a:off x="3301195" y="3528040"/>
              <a:ext cx="615122" cy="15388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r>
                <a:rPr lang="en-US" altLang="ko-KR" sz="400" b="1" dirty="0" smtClea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10,000 </a:t>
              </a:r>
              <a:r>
                <a:rPr lang="ko-KR" altLang="en-US" sz="400" b="1" dirty="0" smtClea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포인트</a:t>
              </a:r>
              <a:endParaRPr lang="en-US" altLang="ko-KR" sz="4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23209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/>
          <p:cNvSpPr/>
          <p:nvPr/>
        </p:nvSpPr>
        <p:spPr>
          <a:xfrm>
            <a:off x="3394262" y="1128663"/>
            <a:ext cx="499527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PROJECT </a:t>
            </a:r>
            <a:r>
              <a:rPr lang="ko-KR" altLang="en-US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화면구성  회</a:t>
            </a:r>
            <a:r>
              <a:rPr lang="ko-KR" altLang="en-US" sz="20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원</a:t>
            </a:r>
            <a:r>
              <a:rPr lang="ko-KR" altLang="en-US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정보 수정 </a:t>
            </a:r>
            <a:r>
              <a:rPr lang="en-US" altLang="ko-KR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- </a:t>
            </a:r>
            <a:r>
              <a:rPr lang="ko-KR" altLang="en-US" sz="2000" b="1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튜터</a:t>
            </a:r>
            <a:endParaRPr lang="en-US" altLang="ko-KR" sz="20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7257536" y="3254498"/>
            <a:ext cx="4313820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① 수정하기</a:t>
            </a:r>
            <a:endParaRPr lang="en-US" altLang="ko-KR" sz="14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endParaRPr lang="en-US" altLang="ko-KR" sz="12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비밀번호 </a:t>
            </a:r>
            <a:r>
              <a:rPr lang="ko-KR" altLang="en-US" sz="1200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체크창으로</a:t>
            </a:r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이동</a:t>
            </a:r>
            <a:endParaRPr lang="en-US" altLang="ko-KR" sz="12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4410417" y="3793107"/>
            <a:ext cx="31274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+mn-ea"/>
              </a:rPr>
              <a:t>①</a:t>
            </a:r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rgbClr val="FF0000"/>
              </a:solidFill>
              <a:latin typeface="+mn-ea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4709571" y="3797123"/>
            <a:ext cx="570883" cy="307777"/>
          </a:xfrm>
          <a:prstGeom prst="rect">
            <a:avLst/>
          </a:prstGeom>
          <a:solidFill>
            <a:schemeClr val="accent1">
              <a:lumMod val="40000"/>
              <a:lumOff val="60000"/>
              <a:alpha val="48000"/>
            </a:schemeClr>
          </a:solidFill>
        </p:spPr>
        <p:txBody>
          <a:bodyPr wrap="square">
            <a:spAutoFit/>
          </a:bodyPr>
          <a:lstStyle/>
          <a:p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899160" y="2034810"/>
            <a:ext cx="5760000" cy="3067066"/>
            <a:chOff x="899160" y="2034810"/>
            <a:chExt cx="5760000" cy="3067066"/>
          </a:xfrm>
        </p:grpSpPr>
        <p:pic>
          <p:nvPicPr>
            <p:cNvPr id="2051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9160" y="2034810"/>
              <a:ext cx="5760000" cy="30670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124" name="Picture 4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31231" y="2534167"/>
              <a:ext cx="556879" cy="5495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99670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/>
          <p:cNvSpPr/>
          <p:nvPr/>
        </p:nvSpPr>
        <p:spPr>
          <a:xfrm>
            <a:off x="3435941" y="1128663"/>
            <a:ext cx="491192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PROJECT </a:t>
            </a:r>
            <a:r>
              <a:rPr lang="ko-KR" altLang="en-US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화면구성  비밀번호체크 </a:t>
            </a:r>
            <a:r>
              <a:rPr lang="en-US" altLang="ko-KR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- </a:t>
            </a:r>
            <a:r>
              <a:rPr lang="ko-KR" altLang="en-US" sz="2000" b="1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튜터</a:t>
            </a:r>
            <a:endParaRPr lang="en-US" altLang="ko-KR" sz="20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367612" y="3568885"/>
            <a:ext cx="4208997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②</a:t>
            </a:r>
            <a:r>
              <a:rPr lang="ko-KR" altLang="en-US" sz="14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수정하기</a:t>
            </a:r>
            <a:endParaRPr lang="en-US" altLang="ko-KR" sz="14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endParaRPr lang="en-US" altLang="ko-KR" sz="120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비밀번호가 </a:t>
            </a:r>
            <a:r>
              <a:rPr lang="ko-KR" altLang="en-US" sz="1200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일치할때</a:t>
            </a:r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비밀번호를 </a:t>
            </a:r>
            <a:r>
              <a:rPr lang="ko-KR" altLang="en-US" sz="1200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수정할수</a:t>
            </a:r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있는 창으로 이동</a:t>
            </a:r>
            <a:endParaRPr lang="en-US" altLang="ko-KR" sz="12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7309947" y="2397771"/>
            <a:ext cx="4120228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① </a:t>
            </a:r>
            <a:r>
              <a:rPr lang="ko-KR" altLang="en-US" sz="1400" b="1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뒤로가기</a:t>
            </a:r>
            <a:endParaRPr lang="en-US" altLang="ko-KR" sz="14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endParaRPr lang="en-US" altLang="ko-KR" sz="12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내 정보 가장초기화면으로 이동</a:t>
            </a:r>
            <a:endParaRPr lang="en-US" altLang="ko-KR" sz="120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840833" y="3430386"/>
            <a:ext cx="31274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+mn-ea"/>
              </a:rPr>
              <a:t>①</a:t>
            </a:r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rgbClr val="FF0000"/>
              </a:solidFill>
              <a:latin typeface="+mn-ea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4267427" y="3425511"/>
            <a:ext cx="31274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+mn-ea"/>
              </a:rPr>
              <a:t>②</a:t>
            </a:r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rgbClr val="FF0000"/>
              </a:solidFill>
              <a:latin typeface="+mn-ea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4267427" y="3287011"/>
            <a:ext cx="312747" cy="307777"/>
          </a:xfrm>
          <a:prstGeom prst="rect">
            <a:avLst/>
          </a:prstGeom>
          <a:solidFill>
            <a:schemeClr val="accent1">
              <a:lumMod val="40000"/>
              <a:lumOff val="60000"/>
              <a:alpha val="48000"/>
            </a:schemeClr>
          </a:solidFill>
        </p:spPr>
        <p:txBody>
          <a:bodyPr wrap="square">
            <a:spAutoFit/>
          </a:bodyPr>
          <a:lstStyle/>
          <a:p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865547" y="3287009"/>
            <a:ext cx="297180" cy="307777"/>
          </a:xfrm>
          <a:prstGeom prst="rect">
            <a:avLst/>
          </a:prstGeom>
          <a:solidFill>
            <a:schemeClr val="accent1">
              <a:lumMod val="40000"/>
              <a:lumOff val="60000"/>
              <a:alpha val="48000"/>
            </a:schemeClr>
          </a:solidFill>
        </p:spPr>
        <p:txBody>
          <a:bodyPr wrap="square">
            <a:spAutoFit/>
          </a:bodyPr>
          <a:lstStyle/>
          <a:p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872733" y="2027498"/>
            <a:ext cx="5760000" cy="2793000"/>
            <a:chOff x="872733" y="2027498"/>
            <a:chExt cx="5760000" cy="2793000"/>
          </a:xfrm>
        </p:grpSpPr>
        <p:pic>
          <p:nvPicPr>
            <p:cNvPr id="3076" name="Picture 4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2733" y="2027498"/>
              <a:ext cx="5760000" cy="2793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" name="Picture 4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02656" y="2479398"/>
              <a:ext cx="556879" cy="5495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710937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853053" y="2016839"/>
            <a:ext cx="5760000" cy="2791454"/>
            <a:chOff x="853053" y="2016839"/>
            <a:chExt cx="5760000" cy="2791454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3053" y="2016839"/>
              <a:ext cx="5760000" cy="27914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" name="Picture 4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80431" y="2481689"/>
              <a:ext cx="556879" cy="5495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35" name="직사각형 34"/>
          <p:cNvSpPr/>
          <p:nvPr/>
        </p:nvSpPr>
        <p:spPr>
          <a:xfrm>
            <a:off x="3477619" y="1128663"/>
            <a:ext cx="482856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PROJECT </a:t>
            </a:r>
            <a:r>
              <a:rPr lang="ko-KR" altLang="en-US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화면구성  회원정보수정</a:t>
            </a:r>
            <a:r>
              <a:rPr lang="en-US" altLang="ko-KR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- </a:t>
            </a:r>
            <a:r>
              <a:rPr lang="ko-KR" altLang="en-US" sz="2000" b="1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튜터</a:t>
            </a:r>
            <a:endParaRPr lang="en-US" altLang="ko-KR" sz="20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309946" y="2315601"/>
            <a:ext cx="420899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① 수정하기</a:t>
            </a:r>
            <a:endParaRPr lang="en-US" altLang="ko-KR" sz="1400" b="1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endParaRPr lang="en-US" altLang="ko-KR" sz="1400" b="1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비밀번호 변경 완료</a:t>
            </a:r>
            <a:endParaRPr lang="ko-KR" altLang="en-US" sz="12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7354330" y="3401499"/>
            <a:ext cx="412022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② 회원탈퇴</a:t>
            </a:r>
            <a:endParaRPr lang="en-US" altLang="ko-KR" sz="1400" b="1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endParaRPr lang="en-US" altLang="ko-KR" sz="1400" b="1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r>
              <a:rPr lang="ko-KR" altLang="en-US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회원탈퇴 </a:t>
            </a:r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페이지로 이동</a:t>
            </a:r>
            <a:endParaRPr lang="en-US" altLang="ko-KR" sz="12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5199962" y="3171056"/>
            <a:ext cx="31274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+mn-ea"/>
              </a:rPr>
              <a:t>①</a:t>
            </a:r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rgbClr val="FF0000"/>
              </a:solidFill>
              <a:latin typeface="+mn-ea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5199962" y="3394969"/>
            <a:ext cx="31274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+mn-ea"/>
              </a:rPr>
              <a:t>②</a:t>
            </a:r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rgbClr val="FF0000"/>
              </a:solidFill>
              <a:latin typeface="+mn-ea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4510800" y="3202653"/>
            <a:ext cx="629902" cy="307777"/>
          </a:xfrm>
          <a:prstGeom prst="rect">
            <a:avLst/>
          </a:prstGeom>
          <a:solidFill>
            <a:schemeClr val="accent1">
              <a:lumMod val="40000"/>
              <a:lumOff val="60000"/>
              <a:alpha val="48000"/>
            </a:schemeClr>
          </a:solidFill>
        </p:spPr>
        <p:txBody>
          <a:bodyPr wrap="square">
            <a:spAutoFit/>
          </a:bodyPr>
          <a:lstStyle/>
          <a:p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4510800" y="3426567"/>
            <a:ext cx="629902" cy="307777"/>
          </a:xfrm>
          <a:prstGeom prst="rect">
            <a:avLst/>
          </a:prstGeom>
          <a:solidFill>
            <a:schemeClr val="accent1">
              <a:lumMod val="40000"/>
              <a:lumOff val="60000"/>
              <a:alpha val="48000"/>
            </a:schemeClr>
          </a:solidFill>
        </p:spPr>
        <p:txBody>
          <a:bodyPr wrap="square">
            <a:spAutoFit/>
          </a:bodyPr>
          <a:lstStyle/>
          <a:p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07939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/>
          <p:cNvSpPr/>
          <p:nvPr/>
        </p:nvSpPr>
        <p:spPr>
          <a:xfrm>
            <a:off x="3687613" y="1128663"/>
            <a:ext cx="440857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PROJECT </a:t>
            </a:r>
            <a:r>
              <a:rPr lang="ko-KR" altLang="en-US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화면구성  회원탈퇴 </a:t>
            </a:r>
            <a:r>
              <a:rPr lang="en-US" altLang="ko-KR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- </a:t>
            </a:r>
            <a:r>
              <a:rPr lang="ko-KR" altLang="en-US" sz="2000" b="1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튜터</a:t>
            </a:r>
            <a:endParaRPr lang="en-US" altLang="ko-KR" sz="20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309946" y="2892249"/>
            <a:ext cx="420899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① </a:t>
            </a:r>
            <a:r>
              <a:rPr lang="ko-KR" altLang="en-US" sz="1400" b="1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뒤로가기</a:t>
            </a:r>
            <a:endParaRPr lang="en-US" altLang="ko-KR" sz="14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endParaRPr lang="en-US" altLang="ko-KR" sz="1400" b="1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내 정보의 가장초기화면으로 이동</a:t>
            </a:r>
            <a:endParaRPr lang="ko-KR" altLang="en-US" sz="12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7309946" y="3978147"/>
            <a:ext cx="412022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② 회원탈퇴</a:t>
            </a:r>
            <a:endParaRPr lang="en-US" altLang="ko-KR" sz="1400" b="1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endParaRPr lang="en-US" altLang="ko-KR" sz="1400" b="1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최종 회원탈퇴</a:t>
            </a:r>
            <a:endParaRPr lang="en-US" altLang="ko-KR" sz="12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4246751" y="4182951"/>
            <a:ext cx="31274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+mn-ea"/>
              </a:rPr>
              <a:t>①</a:t>
            </a:r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rgbClr val="FF0000"/>
              </a:solidFill>
              <a:latin typeface="+mn-ea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5198220" y="4156500"/>
            <a:ext cx="31274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+mn-ea"/>
              </a:rPr>
              <a:t>②</a:t>
            </a:r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rgbClr val="FF0000"/>
              </a:solidFill>
              <a:latin typeface="+mn-ea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4543752" y="3895581"/>
            <a:ext cx="843794" cy="307777"/>
          </a:xfrm>
          <a:prstGeom prst="rect">
            <a:avLst/>
          </a:prstGeom>
          <a:solidFill>
            <a:schemeClr val="accent1">
              <a:lumMod val="40000"/>
              <a:lumOff val="60000"/>
              <a:alpha val="48000"/>
            </a:schemeClr>
          </a:solidFill>
        </p:spPr>
        <p:txBody>
          <a:bodyPr wrap="square">
            <a:spAutoFit/>
          </a:bodyPr>
          <a:lstStyle/>
          <a:p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559331" y="3916881"/>
            <a:ext cx="843794" cy="307777"/>
          </a:xfrm>
          <a:prstGeom prst="rect">
            <a:avLst/>
          </a:prstGeom>
          <a:solidFill>
            <a:schemeClr val="accent1">
              <a:lumMod val="40000"/>
              <a:lumOff val="60000"/>
              <a:alpha val="48000"/>
            </a:schemeClr>
          </a:solidFill>
        </p:spPr>
        <p:txBody>
          <a:bodyPr wrap="square">
            <a:spAutoFit/>
          </a:bodyPr>
          <a:lstStyle/>
          <a:p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889687" y="1961096"/>
            <a:ext cx="5760000" cy="3588691"/>
            <a:chOff x="889687" y="1961096"/>
            <a:chExt cx="5760000" cy="3588691"/>
          </a:xfrm>
        </p:grpSpPr>
        <p:pic>
          <p:nvPicPr>
            <p:cNvPr id="2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9687" y="1961096"/>
              <a:ext cx="5760000" cy="35886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0" name="직사각형 9"/>
            <p:cNvSpPr/>
            <p:nvPr/>
          </p:nvSpPr>
          <p:spPr>
            <a:xfrm>
              <a:off x="4213409" y="3654682"/>
              <a:ext cx="644337" cy="1692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r>
                <a:rPr lang="en-US" altLang="ko-KR" sz="500" b="1" dirty="0" smtClea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10,000 </a:t>
              </a:r>
              <a:r>
                <a:rPr lang="ko-KR" altLang="en-US" sz="500" b="1" dirty="0" smtClea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포인트</a:t>
              </a:r>
              <a:endParaRPr lang="en-US" altLang="ko-KR" sz="5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97112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3728727" y="2103406"/>
            <a:ext cx="1932493" cy="315590"/>
            <a:chOff x="107364" y="1840624"/>
            <a:chExt cx="1485774" cy="315590"/>
          </a:xfrm>
        </p:grpSpPr>
        <p:sp>
          <p:nvSpPr>
            <p:cNvPr id="5" name="모서리가 둥근 직사각형 4"/>
            <p:cNvSpPr/>
            <p:nvPr/>
          </p:nvSpPr>
          <p:spPr>
            <a:xfrm>
              <a:off x="107364" y="1840624"/>
              <a:ext cx="1485774" cy="315590"/>
            </a:xfrm>
            <a:prstGeom prst="roundRect">
              <a:avLst>
                <a:gd name="adj" fmla="val 19231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latin typeface="+mn-ea"/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601788" y="1840784"/>
              <a:ext cx="496925" cy="276999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ko-KR" altLang="en-US" sz="1200" b="1" dirty="0" err="1" smtClea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n-ea"/>
                </a:rPr>
                <a:t>이찬</a:t>
              </a:r>
              <a:r>
                <a:rPr lang="ko-KR" altLang="en-US" sz="1200" b="1" dirty="0" err="1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n-ea"/>
                </a:rPr>
                <a:t>양</a:t>
              </a:r>
              <a:endParaRPr lang="en-US" altLang="ko-KR" sz="12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endParaRP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6475544" y="2103407"/>
            <a:ext cx="1932493" cy="315590"/>
            <a:chOff x="160147" y="1821329"/>
            <a:chExt cx="1485774" cy="315590"/>
          </a:xfrm>
        </p:grpSpPr>
        <p:sp>
          <p:nvSpPr>
            <p:cNvPr id="8" name="모서리가 둥근 직사각형 7"/>
            <p:cNvSpPr/>
            <p:nvPr/>
          </p:nvSpPr>
          <p:spPr>
            <a:xfrm>
              <a:off x="160147" y="1821329"/>
              <a:ext cx="1485774" cy="315590"/>
            </a:xfrm>
            <a:prstGeom prst="roundRect">
              <a:avLst>
                <a:gd name="adj" fmla="val 19231"/>
              </a:avLst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latin typeface="+mn-ea"/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654573" y="1840623"/>
              <a:ext cx="496925" cy="276999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ko-KR" altLang="en-US" sz="1200" b="1" dirty="0" smtClea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n-ea"/>
                </a:rPr>
                <a:t>황지원</a:t>
              </a:r>
              <a:endParaRPr lang="en-US" altLang="ko-KR" sz="12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endParaRPr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3750424" y="4231206"/>
            <a:ext cx="1932493" cy="315590"/>
            <a:chOff x="160147" y="1840624"/>
            <a:chExt cx="1485774" cy="315590"/>
          </a:xfrm>
        </p:grpSpPr>
        <p:sp>
          <p:nvSpPr>
            <p:cNvPr id="11" name="모서리가 둥근 직사각형 10"/>
            <p:cNvSpPr/>
            <p:nvPr/>
          </p:nvSpPr>
          <p:spPr>
            <a:xfrm>
              <a:off x="160147" y="1840624"/>
              <a:ext cx="1485774" cy="315590"/>
            </a:xfrm>
            <a:prstGeom prst="roundRect">
              <a:avLst>
                <a:gd name="adj" fmla="val 19231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latin typeface="+mn-ea"/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654577" y="1859920"/>
              <a:ext cx="496925" cy="276999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ko-KR" altLang="en-US" sz="1200" b="1" dirty="0" smtClea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n-ea"/>
                </a:rPr>
                <a:t>김윤진</a:t>
              </a:r>
              <a:endParaRPr lang="en-US" altLang="ko-KR" sz="12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endParaRPr>
            </a:p>
          </p:txBody>
        </p:sp>
      </p:grpSp>
      <p:sp>
        <p:nvSpPr>
          <p:cNvPr id="29" name="직사각형 28"/>
          <p:cNvSpPr/>
          <p:nvPr/>
        </p:nvSpPr>
        <p:spPr>
          <a:xfrm>
            <a:off x="4147443" y="2725895"/>
            <a:ext cx="113845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dirty="0" smtClean="0">
                <a:latin typeface="+mn-ea"/>
              </a:rPr>
              <a:t>ERD, DB, GIT </a:t>
            </a:r>
            <a:endParaRPr lang="en-US" altLang="ko-KR" sz="120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4212366" y="3058703"/>
            <a:ext cx="100861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dirty="0" smtClean="0">
                <a:latin typeface="+mn-ea"/>
              </a:rPr>
              <a:t>메인 페이지</a:t>
            </a:r>
            <a:endParaRPr lang="en-US" altLang="ko-KR" sz="120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3895441" y="3342430"/>
            <a:ext cx="161133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dirty="0" err="1" smtClean="0">
                <a:latin typeface="+mn-ea"/>
              </a:rPr>
              <a:t>튜</a:t>
            </a:r>
            <a:r>
              <a:rPr lang="ko-KR" altLang="en-US" sz="1200" dirty="0" err="1">
                <a:latin typeface="+mn-ea"/>
              </a:rPr>
              <a:t>터</a:t>
            </a:r>
            <a:r>
              <a:rPr lang="ko-KR" altLang="en-US" sz="1200" dirty="0" smtClean="0">
                <a:latin typeface="+mn-ea"/>
              </a:rPr>
              <a:t> 소개</a:t>
            </a:r>
            <a:r>
              <a:rPr lang="en-US" altLang="ko-KR" sz="1200" dirty="0" smtClean="0">
                <a:latin typeface="+mn-ea"/>
              </a:rPr>
              <a:t>, </a:t>
            </a:r>
            <a:r>
              <a:rPr lang="ko-KR" altLang="en-US" sz="1200" smtClean="0">
                <a:latin typeface="+mn-ea"/>
              </a:rPr>
              <a:t>튜터 </a:t>
            </a:r>
            <a:r>
              <a:rPr lang="ko-KR" altLang="en-US" sz="1200" dirty="0" smtClean="0">
                <a:latin typeface="+mn-ea"/>
              </a:rPr>
              <a:t>신청</a:t>
            </a:r>
            <a:endParaRPr lang="en-US" altLang="ko-KR" sz="12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cxnSp>
        <p:nvCxnSpPr>
          <p:cNvPr id="32" name="직선 연결선 31"/>
          <p:cNvCxnSpPr/>
          <p:nvPr/>
        </p:nvCxnSpPr>
        <p:spPr>
          <a:xfrm>
            <a:off x="2277109" y="1828801"/>
            <a:ext cx="7593898" cy="0"/>
          </a:xfrm>
          <a:prstGeom prst="line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5" name="직사각형 34"/>
          <p:cNvSpPr/>
          <p:nvPr/>
        </p:nvSpPr>
        <p:spPr>
          <a:xfrm>
            <a:off x="7195570" y="4818223"/>
            <a:ext cx="49244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dirty="0" smtClean="0">
                <a:latin typeface="+mn-ea"/>
              </a:rPr>
              <a:t>발표</a:t>
            </a:r>
            <a:endParaRPr lang="en-US" altLang="ko-KR" sz="120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6780626" y="5361668"/>
            <a:ext cx="137088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ko-KR" sz="1200" dirty="0" err="1">
                <a:latin typeface="+mn-ea"/>
              </a:rPr>
              <a:t>튜터</a:t>
            </a:r>
            <a:r>
              <a:rPr lang="ko-KR" altLang="ko-KR" sz="1200" dirty="0">
                <a:latin typeface="+mn-ea"/>
              </a:rPr>
              <a:t> 관련 페이지</a:t>
            </a:r>
            <a:endParaRPr lang="en-US" altLang="ko-KR" sz="120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7159542" y="2725894"/>
            <a:ext cx="49244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dirty="0" smtClean="0">
                <a:latin typeface="+mn-ea"/>
              </a:rPr>
              <a:t>발표</a:t>
            </a:r>
            <a:endParaRPr lang="en-US" altLang="ko-KR" sz="120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6824515" y="3045472"/>
            <a:ext cx="116249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ko-KR" sz="1200" dirty="0">
                <a:latin typeface="+mn-ea"/>
              </a:rPr>
              <a:t>관리자 페이지</a:t>
            </a:r>
            <a:endParaRPr lang="en-US" altLang="ko-KR" sz="120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4415460" y="4820743"/>
            <a:ext cx="64633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ko-KR" sz="1200" dirty="0" err="1">
                <a:latin typeface="+mn-ea"/>
              </a:rPr>
              <a:t>공통단</a:t>
            </a:r>
            <a:endParaRPr lang="en-US" altLang="ko-KR" sz="120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4053181" y="5148558"/>
            <a:ext cx="137088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ko-KR" sz="1200" dirty="0">
                <a:latin typeface="+mn-ea"/>
              </a:rPr>
              <a:t>학생 관련 페이지</a:t>
            </a:r>
            <a:endParaRPr lang="en-US" altLang="ko-KR" sz="120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6730738" y="3410310"/>
            <a:ext cx="135004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ko-KR" sz="1200" dirty="0" smtClean="0">
                <a:latin typeface="+mn-ea"/>
              </a:rPr>
              <a:t>로그인</a:t>
            </a:r>
            <a:r>
              <a:rPr lang="en-US" altLang="ko-KR" sz="1200" dirty="0" smtClean="0">
                <a:latin typeface="+mn-ea"/>
              </a:rPr>
              <a:t>, </a:t>
            </a:r>
            <a:r>
              <a:rPr lang="ko-KR" altLang="ko-KR" sz="1200" dirty="0">
                <a:latin typeface="+mn-ea"/>
              </a:rPr>
              <a:t>회원가입</a:t>
            </a:r>
            <a:endParaRPr lang="en-US" altLang="ko-KR" sz="120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4212365" y="5481143"/>
            <a:ext cx="100860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dirty="0" smtClean="0">
                <a:latin typeface="+mn-ea"/>
              </a:rPr>
              <a:t>포인트 구매</a:t>
            </a:r>
            <a:endParaRPr lang="en-US" altLang="ko-KR" sz="120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grpSp>
        <p:nvGrpSpPr>
          <p:cNvPr id="59" name="그룹 58"/>
          <p:cNvGrpSpPr/>
          <p:nvPr/>
        </p:nvGrpSpPr>
        <p:grpSpPr>
          <a:xfrm>
            <a:off x="6499823" y="4217563"/>
            <a:ext cx="1932493" cy="315590"/>
            <a:chOff x="160147" y="1821329"/>
            <a:chExt cx="1485774" cy="315590"/>
          </a:xfrm>
        </p:grpSpPr>
        <p:sp>
          <p:nvSpPr>
            <p:cNvPr id="60" name="모서리가 둥근 직사각형 59"/>
            <p:cNvSpPr/>
            <p:nvPr/>
          </p:nvSpPr>
          <p:spPr>
            <a:xfrm>
              <a:off x="160147" y="1821329"/>
              <a:ext cx="1485774" cy="315590"/>
            </a:xfrm>
            <a:prstGeom prst="roundRect">
              <a:avLst>
                <a:gd name="adj" fmla="val 19231"/>
              </a:avLst>
            </a:pr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latin typeface="+mn-ea"/>
              </a:endParaRPr>
            </a:p>
          </p:txBody>
        </p:sp>
        <p:sp>
          <p:nvSpPr>
            <p:cNvPr id="61" name="직사각형 60"/>
            <p:cNvSpPr/>
            <p:nvPr/>
          </p:nvSpPr>
          <p:spPr>
            <a:xfrm>
              <a:off x="654573" y="1840623"/>
              <a:ext cx="496925" cy="276999"/>
            </a:xfrm>
            <a:prstGeom prst="rect">
              <a:avLst/>
            </a:prstGeom>
            <a:ln>
              <a:solidFill>
                <a:schemeClr val="accent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none" anchor="ctr">
              <a:spAutoFit/>
            </a:bodyPr>
            <a:lstStyle/>
            <a:p>
              <a:pPr algn="ctr"/>
              <a:r>
                <a:rPr lang="ko-KR" altLang="en-US" sz="1200" b="1" dirty="0" err="1" smtClea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n-ea"/>
                </a:rPr>
                <a:t>정의</a:t>
              </a:r>
              <a:r>
                <a:rPr lang="ko-KR" altLang="en-US" sz="1200" b="1" dirty="0" err="1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n-ea"/>
                </a:rPr>
                <a:t>광</a:t>
              </a:r>
              <a:endParaRPr lang="en-US" altLang="ko-KR" sz="12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endParaRPr>
            </a:p>
          </p:txBody>
        </p:sp>
      </p:grpSp>
      <p:sp>
        <p:nvSpPr>
          <p:cNvPr id="42" name="직사각형 41"/>
          <p:cNvSpPr/>
          <p:nvPr/>
        </p:nvSpPr>
        <p:spPr>
          <a:xfrm>
            <a:off x="7227064" y="5090150"/>
            <a:ext cx="44275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PPT</a:t>
            </a:r>
          </a:p>
        </p:txBody>
      </p:sp>
      <p:sp>
        <p:nvSpPr>
          <p:cNvPr id="46" name="직사각형 45"/>
          <p:cNvSpPr/>
          <p:nvPr/>
        </p:nvSpPr>
        <p:spPr>
          <a:xfrm>
            <a:off x="916437" y="1044861"/>
            <a:ext cx="10698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smtClean="0">
                <a:latin typeface="+mn-ea"/>
              </a:rPr>
              <a:t>Position</a:t>
            </a:r>
            <a:endParaRPr lang="ko-KR" altLang="en-US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59292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91" y="1462743"/>
            <a:ext cx="5760000" cy="27794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5" name="직사각형 34"/>
          <p:cNvSpPr/>
          <p:nvPr/>
        </p:nvSpPr>
        <p:spPr>
          <a:xfrm>
            <a:off x="3270030" y="1128663"/>
            <a:ext cx="524374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PROJECT </a:t>
            </a:r>
            <a:r>
              <a:rPr lang="ko-KR" altLang="en-US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화면구성  회원관리</a:t>
            </a:r>
            <a:r>
              <a:rPr lang="en-US" altLang="ko-KR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</a:t>
            </a:r>
            <a:r>
              <a:rPr lang="ko-KR" altLang="en-US" sz="2000" b="1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튜터</a:t>
            </a:r>
            <a:r>
              <a:rPr lang="en-US" altLang="ko-KR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)- </a:t>
            </a:r>
            <a:r>
              <a:rPr lang="ko-KR" altLang="en-US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관리</a:t>
            </a:r>
            <a:r>
              <a:rPr lang="ko-KR" altLang="en-US" sz="20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자</a:t>
            </a:r>
            <a:endParaRPr lang="en-US" altLang="ko-KR" sz="20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7257534" y="2147566"/>
            <a:ext cx="4313820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① 수정하기</a:t>
            </a:r>
            <a:endParaRPr lang="en-US" altLang="ko-KR" sz="14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endParaRPr lang="en-US" altLang="ko-KR" sz="12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수정완료</a:t>
            </a:r>
            <a:endParaRPr lang="en-US" altLang="ko-KR" sz="120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4667206" y="3556039"/>
            <a:ext cx="31274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+mn-ea"/>
              </a:rPr>
              <a:t>①</a:t>
            </a:r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rgbClr val="FF0000"/>
              </a:solidFill>
              <a:latin typeface="+mn-ea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4305540" y="3694208"/>
            <a:ext cx="518040" cy="307777"/>
          </a:xfrm>
          <a:prstGeom prst="rect">
            <a:avLst/>
          </a:prstGeom>
          <a:solidFill>
            <a:schemeClr val="accent1">
              <a:lumMod val="40000"/>
              <a:lumOff val="60000"/>
              <a:alpha val="48000"/>
            </a:schemeClr>
          </a:solidFill>
        </p:spPr>
        <p:txBody>
          <a:bodyPr wrap="square">
            <a:spAutoFit/>
          </a:bodyPr>
          <a:lstStyle/>
          <a:p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788070" y="3694209"/>
            <a:ext cx="518040" cy="307777"/>
          </a:xfrm>
          <a:prstGeom prst="rect">
            <a:avLst/>
          </a:prstGeom>
          <a:solidFill>
            <a:schemeClr val="accent1">
              <a:lumMod val="40000"/>
              <a:lumOff val="60000"/>
              <a:alpha val="48000"/>
            </a:schemeClr>
          </a:solidFill>
        </p:spPr>
        <p:txBody>
          <a:bodyPr wrap="square">
            <a:spAutoFit/>
          </a:bodyPr>
          <a:lstStyle/>
          <a:p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270030" y="3694210"/>
            <a:ext cx="518040" cy="307777"/>
          </a:xfrm>
          <a:prstGeom prst="rect">
            <a:avLst/>
          </a:prstGeom>
          <a:solidFill>
            <a:schemeClr val="accent1">
              <a:lumMod val="40000"/>
              <a:lumOff val="60000"/>
              <a:alpha val="48000"/>
            </a:schemeClr>
          </a:solidFill>
        </p:spPr>
        <p:txBody>
          <a:bodyPr wrap="square">
            <a:spAutoFit/>
          </a:bodyPr>
          <a:lstStyle/>
          <a:p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095439" y="3535598"/>
            <a:ext cx="31274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+mn-ea"/>
              </a:rPr>
              <a:t>②</a:t>
            </a:r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rgbClr val="FF0000"/>
              </a:solidFill>
              <a:latin typeface="+mn-ea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7269859" y="3112099"/>
            <a:ext cx="412022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② </a:t>
            </a:r>
            <a:r>
              <a:rPr lang="ko-KR" altLang="en-US" sz="14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회원탈퇴 </a:t>
            </a:r>
            <a:endParaRPr lang="en-US" altLang="ko-KR" sz="1400" b="1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endParaRPr lang="en-US" altLang="ko-KR" sz="1400" b="1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r>
              <a:rPr lang="ko-KR" altLang="en-US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확인 문구가 나오고 확인을 </a:t>
            </a:r>
            <a:r>
              <a:rPr lang="ko-KR" altLang="en-US" sz="1200" dirty="0" err="1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눌렀을경우</a:t>
            </a:r>
            <a:r>
              <a:rPr lang="ko-KR" altLang="en-US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탈퇴</a:t>
            </a:r>
            <a:endParaRPr lang="en-US" altLang="ko-KR" sz="12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622391" y="3528213"/>
            <a:ext cx="31274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+mn-ea"/>
              </a:rPr>
              <a:t>③</a:t>
            </a:r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rgbClr val="FF0000"/>
              </a:solidFill>
              <a:latin typeface="+mn-ea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308812" y="4074513"/>
            <a:ext cx="4042322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③ </a:t>
            </a:r>
            <a:r>
              <a:rPr lang="ko-KR" altLang="en-US" sz="1400" b="1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뒤로가기</a:t>
            </a:r>
            <a:endParaRPr lang="en-US" altLang="ko-KR" sz="14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endParaRPr lang="en-US" altLang="ko-KR" sz="12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보유포인트와 구매예정 포인트의 합산 포인트 확인</a:t>
            </a:r>
            <a:endParaRPr lang="en-US" altLang="ko-KR" sz="120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658" y="3945760"/>
            <a:ext cx="5833465" cy="24458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직사각형 16"/>
          <p:cNvSpPr/>
          <p:nvPr/>
        </p:nvSpPr>
        <p:spPr>
          <a:xfrm>
            <a:off x="3104351" y="5902609"/>
            <a:ext cx="518040" cy="307777"/>
          </a:xfrm>
          <a:prstGeom prst="rect">
            <a:avLst/>
          </a:prstGeom>
          <a:solidFill>
            <a:schemeClr val="accent1">
              <a:lumMod val="40000"/>
              <a:lumOff val="60000"/>
              <a:alpha val="48000"/>
            </a:schemeClr>
          </a:solidFill>
        </p:spPr>
        <p:txBody>
          <a:bodyPr wrap="square">
            <a:spAutoFit/>
          </a:bodyPr>
          <a:lstStyle/>
          <a:p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118501" y="5888331"/>
            <a:ext cx="518040" cy="307777"/>
          </a:xfrm>
          <a:prstGeom prst="rect">
            <a:avLst/>
          </a:prstGeom>
          <a:solidFill>
            <a:schemeClr val="accent1">
              <a:lumMod val="40000"/>
              <a:lumOff val="60000"/>
              <a:alpha val="48000"/>
            </a:schemeClr>
          </a:solidFill>
        </p:spPr>
        <p:txBody>
          <a:bodyPr wrap="square">
            <a:spAutoFit/>
          </a:bodyPr>
          <a:lstStyle/>
          <a:p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3600461" y="5902608"/>
            <a:ext cx="518040" cy="307777"/>
          </a:xfrm>
          <a:prstGeom prst="rect">
            <a:avLst/>
          </a:prstGeom>
          <a:solidFill>
            <a:schemeClr val="accent1">
              <a:lumMod val="40000"/>
              <a:lumOff val="60000"/>
              <a:alpha val="48000"/>
            </a:schemeClr>
          </a:solidFill>
        </p:spPr>
        <p:txBody>
          <a:bodyPr wrap="square">
            <a:spAutoFit/>
          </a:bodyPr>
          <a:lstStyle/>
          <a:p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4506859" y="5735944"/>
            <a:ext cx="31274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+mn-ea"/>
              </a:rPr>
              <a:t>①</a:t>
            </a:r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rgbClr val="FF0000"/>
              </a:solidFill>
              <a:latin typeface="+mn-ea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3890716" y="5727162"/>
            <a:ext cx="31274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+mn-ea"/>
              </a:rPr>
              <a:t>②</a:t>
            </a:r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rgbClr val="FF0000"/>
              </a:solidFill>
              <a:latin typeface="+mn-ea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3444087" y="5727161"/>
            <a:ext cx="31274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+mn-ea"/>
              </a:rPr>
              <a:t>③</a:t>
            </a:r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rgbClr val="FF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08926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545" y="1977846"/>
            <a:ext cx="5760000" cy="280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5" name="직사각형 34"/>
          <p:cNvSpPr/>
          <p:nvPr/>
        </p:nvSpPr>
        <p:spPr>
          <a:xfrm>
            <a:off x="3144195" y="1128663"/>
            <a:ext cx="549541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PROJECT </a:t>
            </a:r>
            <a:r>
              <a:rPr lang="ko-KR" altLang="en-US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화면구성  문의게시판</a:t>
            </a:r>
            <a:r>
              <a:rPr lang="en-US" altLang="ko-KR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</a:t>
            </a:r>
            <a:r>
              <a:rPr lang="ko-KR" altLang="en-US" sz="2000" b="1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튜터</a:t>
            </a:r>
            <a:r>
              <a:rPr lang="en-US" altLang="ko-KR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)- </a:t>
            </a:r>
            <a:r>
              <a:rPr lang="ko-KR" altLang="en-US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관리자</a:t>
            </a:r>
            <a:endParaRPr lang="en-US" altLang="ko-KR" sz="20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7205124" y="3368770"/>
            <a:ext cx="431382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② </a:t>
            </a:r>
            <a:r>
              <a:rPr lang="ko-KR" altLang="en-US" sz="14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답변 상태</a:t>
            </a:r>
            <a:endParaRPr lang="en-US" altLang="ko-KR" sz="1400" b="1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endParaRPr lang="en-US" altLang="ko-KR" sz="140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답변 상태를 확인</a:t>
            </a:r>
            <a:endParaRPr lang="en-US" altLang="ko-KR" sz="12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929449" y="2360606"/>
            <a:ext cx="31274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+mn-ea"/>
              </a:rPr>
              <a:t>①</a:t>
            </a:r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rgbClr val="FF0000"/>
              </a:solidFill>
              <a:latin typeface="+mn-ea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4922179" y="2724419"/>
            <a:ext cx="636349" cy="307777"/>
          </a:xfrm>
          <a:prstGeom prst="rect">
            <a:avLst/>
          </a:prstGeom>
          <a:solidFill>
            <a:schemeClr val="accent1">
              <a:lumMod val="40000"/>
              <a:lumOff val="60000"/>
              <a:alpha val="48000"/>
            </a:schemeClr>
          </a:solidFill>
        </p:spPr>
        <p:txBody>
          <a:bodyPr wrap="square">
            <a:spAutoFit/>
          </a:bodyPr>
          <a:lstStyle/>
          <a:p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563498" y="2439025"/>
            <a:ext cx="1365951" cy="307777"/>
          </a:xfrm>
          <a:prstGeom prst="rect">
            <a:avLst/>
          </a:prstGeom>
          <a:solidFill>
            <a:schemeClr val="accent1">
              <a:lumMod val="40000"/>
              <a:lumOff val="60000"/>
              <a:alpha val="48000"/>
            </a:schemeClr>
          </a:solidFill>
        </p:spPr>
        <p:txBody>
          <a:bodyPr wrap="square">
            <a:spAutoFit/>
          </a:bodyPr>
          <a:lstStyle/>
          <a:p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558528" y="2826348"/>
            <a:ext cx="31274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+mn-ea"/>
              </a:rPr>
              <a:t>②</a:t>
            </a:r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rgbClr val="FF0000"/>
              </a:solidFill>
              <a:latin typeface="+mn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205124" y="2245891"/>
            <a:ext cx="4208997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① 검색</a:t>
            </a:r>
            <a:endParaRPr lang="en-US" altLang="ko-KR" sz="14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endParaRPr lang="en-US" altLang="ko-KR" sz="12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조건에 맞게 검색</a:t>
            </a:r>
            <a:endParaRPr lang="en-US" altLang="ko-KR" sz="12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69394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369" y="1967772"/>
            <a:ext cx="6403883" cy="31067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5" name="직사각형 34"/>
          <p:cNvSpPr/>
          <p:nvPr/>
        </p:nvSpPr>
        <p:spPr>
          <a:xfrm>
            <a:off x="3228352" y="1128663"/>
            <a:ext cx="532710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PROJECT </a:t>
            </a:r>
            <a:r>
              <a:rPr lang="ko-KR" altLang="en-US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화면구성  문의 답변</a:t>
            </a:r>
            <a:r>
              <a:rPr lang="en-US" altLang="ko-KR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</a:t>
            </a:r>
            <a:r>
              <a:rPr lang="ko-KR" altLang="en-US" sz="2000" b="1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튜터</a:t>
            </a:r>
            <a:r>
              <a:rPr lang="en-US" altLang="ko-KR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)- </a:t>
            </a:r>
            <a:r>
              <a:rPr lang="ko-KR" altLang="en-US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관리자</a:t>
            </a:r>
            <a:endParaRPr lang="en-US" altLang="ko-KR" sz="20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7257536" y="2841737"/>
            <a:ext cx="431382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① 답변하기</a:t>
            </a:r>
            <a:endParaRPr lang="en-US" altLang="ko-KR" sz="14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endParaRPr lang="en-US" altLang="ko-KR" sz="1400" b="1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r>
              <a:rPr lang="ko-KR" altLang="en-US" sz="1200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답글입력</a:t>
            </a:r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후 답변완료</a:t>
            </a:r>
            <a:endParaRPr lang="en-US" altLang="ko-KR" sz="120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855599" y="4333105"/>
            <a:ext cx="31274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+mn-ea"/>
              </a:rPr>
              <a:t>①</a:t>
            </a:r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rgbClr val="FF0000"/>
              </a:solidFill>
              <a:latin typeface="+mn-ea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4168346" y="4333105"/>
            <a:ext cx="601363" cy="307777"/>
          </a:xfrm>
          <a:prstGeom prst="rect">
            <a:avLst/>
          </a:prstGeom>
          <a:solidFill>
            <a:schemeClr val="accent1">
              <a:lumMod val="40000"/>
              <a:lumOff val="60000"/>
              <a:alpha val="48000"/>
            </a:schemeClr>
          </a:solidFill>
        </p:spPr>
        <p:txBody>
          <a:bodyPr wrap="square">
            <a:spAutoFit/>
          </a:bodyPr>
          <a:lstStyle/>
          <a:p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93539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429435" y="1389528"/>
            <a:ext cx="7333130" cy="398032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190500" dist="2159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4481913" y="2912592"/>
            <a:ext cx="322817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4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3. </a:t>
            </a:r>
            <a:r>
              <a:rPr lang="ko-KR" altLang="en-US" sz="4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화면 시연</a:t>
            </a:r>
            <a:endParaRPr lang="en-US" altLang="ko-KR" sz="4000" b="1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cxnSp>
        <p:nvCxnSpPr>
          <p:cNvPr id="21" name="직선 연결선 20"/>
          <p:cNvCxnSpPr/>
          <p:nvPr/>
        </p:nvCxnSpPr>
        <p:spPr>
          <a:xfrm flipH="1">
            <a:off x="2563905" y="1513266"/>
            <a:ext cx="879586" cy="879586"/>
          </a:xfrm>
          <a:prstGeom prst="line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2" name="직선 연결선 21"/>
          <p:cNvCxnSpPr/>
          <p:nvPr/>
        </p:nvCxnSpPr>
        <p:spPr>
          <a:xfrm flipH="1">
            <a:off x="8748509" y="4357530"/>
            <a:ext cx="879586" cy="879586"/>
          </a:xfrm>
          <a:prstGeom prst="line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25" name="그룹 24"/>
          <p:cNvGrpSpPr/>
          <p:nvPr/>
        </p:nvGrpSpPr>
        <p:grpSpPr>
          <a:xfrm>
            <a:off x="3793922" y="0"/>
            <a:ext cx="229377" cy="1441550"/>
            <a:chOff x="3793922" y="0"/>
            <a:chExt cx="229377" cy="1441550"/>
          </a:xfrm>
        </p:grpSpPr>
        <p:cxnSp>
          <p:nvCxnSpPr>
            <p:cNvPr id="16" name="직선 연결선 15"/>
            <p:cNvCxnSpPr/>
            <p:nvPr/>
          </p:nvCxnSpPr>
          <p:spPr>
            <a:xfrm>
              <a:off x="3899646" y="0"/>
              <a:ext cx="0" cy="1290918"/>
            </a:xfrm>
            <a:prstGeom prst="line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93922" y="1194529"/>
              <a:ext cx="229377" cy="247021"/>
            </a:xfrm>
            <a:prstGeom prst="rect">
              <a:avLst/>
            </a:prstGeom>
          </p:spPr>
        </p:pic>
      </p:grpSp>
      <p:grpSp>
        <p:nvGrpSpPr>
          <p:cNvPr id="26" name="그룹 25"/>
          <p:cNvGrpSpPr/>
          <p:nvPr/>
        </p:nvGrpSpPr>
        <p:grpSpPr>
          <a:xfrm>
            <a:off x="8162722" y="0"/>
            <a:ext cx="229377" cy="1441550"/>
            <a:chOff x="3793922" y="0"/>
            <a:chExt cx="229377" cy="1441550"/>
          </a:xfrm>
        </p:grpSpPr>
        <p:cxnSp>
          <p:nvCxnSpPr>
            <p:cNvPr id="27" name="직선 연결선 26"/>
            <p:cNvCxnSpPr/>
            <p:nvPr/>
          </p:nvCxnSpPr>
          <p:spPr>
            <a:xfrm>
              <a:off x="3899646" y="0"/>
              <a:ext cx="0" cy="1290918"/>
            </a:xfrm>
            <a:prstGeom prst="line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pic>
          <p:nvPicPr>
            <p:cNvPr id="28" name="그림 2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93922" y="1194529"/>
              <a:ext cx="229377" cy="247021"/>
            </a:xfrm>
            <a:prstGeom prst="rect">
              <a:avLst/>
            </a:prstGeom>
          </p:spPr>
        </p:pic>
      </p:grpSp>
      <p:sp>
        <p:nvSpPr>
          <p:cNvPr id="15" name="직사각형 1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635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4326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429435" y="1389528"/>
            <a:ext cx="7333130" cy="398032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190500" dist="2159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4391297" y="2909273"/>
            <a:ext cx="322817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   4. Q &amp; A</a:t>
            </a:r>
            <a:endParaRPr lang="en-US" altLang="ko-KR" sz="4000" b="1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cxnSp>
        <p:nvCxnSpPr>
          <p:cNvPr id="21" name="직선 연결선 20"/>
          <p:cNvCxnSpPr/>
          <p:nvPr/>
        </p:nvCxnSpPr>
        <p:spPr>
          <a:xfrm flipH="1">
            <a:off x="2563905" y="1513266"/>
            <a:ext cx="879586" cy="879586"/>
          </a:xfrm>
          <a:prstGeom prst="line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2" name="직선 연결선 21"/>
          <p:cNvCxnSpPr/>
          <p:nvPr/>
        </p:nvCxnSpPr>
        <p:spPr>
          <a:xfrm flipH="1">
            <a:off x="8748509" y="4357530"/>
            <a:ext cx="879586" cy="879586"/>
          </a:xfrm>
          <a:prstGeom prst="line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25" name="그룹 24"/>
          <p:cNvGrpSpPr/>
          <p:nvPr/>
        </p:nvGrpSpPr>
        <p:grpSpPr>
          <a:xfrm>
            <a:off x="3793922" y="0"/>
            <a:ext cx="229377" cy="1441550"/>
            <a:chOff x="3793922" y="0"/>
            <a:chExt cx="229377" cy="1441550"/>
          </a:xfrm>
        </p:grpSpPr>
        <p:cxnSp>
          <p:nvCxnSpPr>
            <p:cNvPr id="16" name="직선 연결선 15"/>
            <p:cNvCxnSpPr/>
            <p:nvPr/>
          </p:nvCxnSpPr>
          <p:spPr>
            <a:xfrm>
              <a:off x="3899646" y="0"/>
              <a:ext cx="0" cy="1290918"/>
            </a:xfrm>
            <a:prstGeom prst="line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93922" y="1194529"/>
              <a:ext cx="229377" cy="247021"/>
            </a:xfrm>
            <a:prstGeom prst="rect">
              <a:avLst/>
            </a:prstGeom>
          </p:spPr>
        </p:pic>
      </p:grpSp>
      <p:grpSp>
        <p:nvGrpSpPr>
          <p:cNvPr id="26" name="그룹 25"/>
          <p:cNvGrpSpPr/>
          <p:nvPr/>
        </p:nvGrpSpPr>
        <p:grpSpPr>
          <a:xfrm>
            <a:off x="8162722" y="0"/>
            <a:ext cx="229377" cy="1441550"/>
            <a:chOff x="3793922" y="0"/>
            <a:chExt cx="229377" cy="1441550"/>
          </a:xfrm>
        </p:grpSpPr>
        <p:cxnSp>
          <p:nvCxnSpPr>
            <p:cNvPr id="27" name="직선 연결선 26"/>
            <p:cNvCxnSpPr/>
            <p:nvPr/>
          </p:nvCxnSpPr>
          <p:spPr>
            <a:xfrm>
              <a:off x="3899646" y="0"/>
              <a:ext cx="0" cy="1290918"/>
            </a:xfrm>
            <a:prstGeom prst="line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pic>
          <p:nvPicPr>
            <p:cNvPr id="28" name="그림 2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93922" y="1194529"/>
              <a:ext cx="229377" cy="247021"/>
            </a:xfrm>
            <a:prstGeom prst="rect">
              <a:avLst/>
            </a:prstGeom>
          </p:spPr>
        </p:pic>
      </p:grpSp>
      <p:sp>
        <p:nvSpPr>
          <p:cNvPr id="15" name="직사각형 1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635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7483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429435" y="1389528"/>
            <a:ext cx="7333130" cy="398032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190500" dist="2159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4391297" y="2909273"/>
            <a:ext cx="322817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4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감사합니다</a:t>
            </a:r>
            <a:r>
              <a:rPr lang="en-US" altLang="ko-KR" sz="4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.</a:t>
            </a:r>
            <a:endParaRPr lang="en-US" altLang="ko-KR" sz="4000" b="1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cxnSp>
        <p:nvCxnSpPr>
          <p:cNvPr id="21" name="직선 연결선 20"/>
          <p:cNvCxnSpPr/>
          <p:nvPr/>
        </p:nvCxnSpPr>
        <p:spPr>
          <a:xfrm flipH="1">
            <a:off x="2563905" y="1513266"/>
            <a:ext cx="879586" cy="879586"/>
          </a:xfrm>
          <a:prstGeom prst="line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2" name="직선 연결선 21"/>
          <p:cNvCxnSpPr/>
          <p:nvPr/>
        </p:nvCxnSpPr>
        <p:spPr>
          <a:xfrm flipH="1">
            <a:off x="8748509" y="4357530"/>
            <a:ext cx="879586" cy="879586"/>
          </a:xfrm>
          <a:prstGeom prst="line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25" name="그룹 24"/>
          <p:cNvGrpSpPr/>
          <p:nvPr/>
        </p:nvGrpSpPr>
        <p:grpSpPr>
          <a:xfrm>
            <a:off x="3793922" y="0"/>
            <a:ext cx="229377" cy="1441550"/>
            <a:chOff x="3793922" y="0"/>
            <a:chExt cx="229377" cy="1441550"/>
          </a:xfrm>
        </p:grpSpPr>
        <p:cxnSp>
          <p:nvCxnSpPr>
            <p:cNvPr id="16" name="직선 연결선 15"/>
            <p:cNvCxnSpPr/>
            <p:nvPr/>
          </p:nvCxnSpPr>
          <p:spPr>
            <a:xfrm>
              <a:off x="3899646" y="0"/>
              <a:ext cx="0" cy="1290918"/>
            </a:xfrm>
            <a:prstGeom prst="line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93922" y="1194529"/>
              <a:ext cx="229377" cy="247021"/>
            </a:xfrm>
            <a:prstGeom prst="rect">
              <a:avLst/>
            </a:prstGeom>
          </p:spPr>
        </p:pic>
      </p:grpSp>
      <p:grpSp>
        <p:nvGrpSpPr>
          <p:cNvPr id="26" name="그룹 25"/>
          <p:cNvGrpSpPr/>
          <p:nvPr/>
        </p:nvGrpSpPr>
        <p:grpSpPr>
          <a:xfrm>
            <a:off x="8162722" y="0"/>
            <a:ext cx="229377" cy="1441550"/>
            <a:chOff x="3793922" y="0"/>
            <a:chExt cx="229377" cy="1441550"/>
          </a:xfrm>
        </p:grpSpPr>
        <p:cxnSp>
          <p:nvCxnSpPr>
            <p:cNvPr id="27" name="직선 연결선 26"/>
            <p:cNvCxnSpPr/>
            <p:nvPr/>
          </p:nvCxnSpPr>
          <p:spPr>
            <a:xfrm>
              <a:off x="3899646" y="0"/>
              <a:ext cx="0" cy="1290918"/>
            </a:xfrm>
            <a:prstGeom prst="line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pic>
          <p:nvPicPr>
            <p:cNvPr id="28" name="그림 2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93922" y="1194529"/>
              <a:ext cx="229377" cy="247021"/>
            </a:xfrm>
            <a:prstGeom prst="rect">
              <a:avLst/>
            </a:prstGeom>
          </p:spPr>
        </p:pic>
      </p:grpSp>
      <p:sp>
        <p:nvSpPr>
          <p:cNvPr id="15" name="직사각형 1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635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3069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916437" y="1044861"/>
            <a:ext cx="23968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latin typeface="+mn-ea"/>
              </a:rPr>
              <a:t>Project Introduction</a:t>
            </a:r>
            <a:endParaRPr lang="ko-KR" altLang="en-US" b="1" dirty="0">
              <a:latin typeface="+mn-ea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187524" y="2277271"/>
            <a:ext cx="767007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개요</a:t>
            </a:r>
            <a:endParaRPr lang="en-US" altLang="ko-KR" sz="12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endParaRPr lang="en-US" altLang="ko-KR" sz="1200" b="1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r>
              <a:rPr lang="ko-KR" altLang="en-US" sz="1200" dirty="0" smtClean="0">
                <a:latin typeface="+mn-ea"/>
              </a:rPr>
              <a:t>    영어 </a:t>
            </a:r>
            <a:r>
              <a:rPr lang="ko-KR" altLang="en-US" sz="1200" dirty="0" err="1">
                <a:latin typeface="+mn-ea"/>
              </a:rPr>
              <a:t>원어민</a:t>
            </a:r>
            <a:r>
              <a:rPr lang="ko-KR" altLang="en-US" sz="1200" dirty="0">
                <a:latin typeface="+mn-ea"/>
              </a:rPr>
              <a:t> </a:t>
            </a:r>
            <a:r>
              <a:rPr lang="ko-KR" altLang="en-US" sz="1200" dirty="0" err="1" smtClean="0">
                <a:latin typeface="+mn-ea"/>
              </a:rPr>
              <a:t>튜터와</a:t>
            </a:r>
            <a:r>
              <a:rPr lang="ko-KR" altLang="en-US" sz="1200" dirty="0" smtClean="0">
                <a:latin typeface="+mn-ea"/>
              </a:rPr>
              <a:t> </a:t>
            </a:r>
            <a:r>
              <a:rPr lang="ko-KR" altLang="en-US" sz="1200" dirty="0">
                <a:latin typeface="+mn-ea"/>
              </a:rPr>
              <a:t>영어공부를 원하는 학생을 연결하여 </a:t>
            </a:r>
            <a:r>
              <a:rPr lang="ko-KR" altLang="en-US" sz="1200" dirty="0" smtClean="0">
                <a:latin typeface="+mn-ea"/>
              </a:rPr>
              <a:t>영어학습 서비스를 </a:t>
            </a:r>
            <a:r>
              <a:rPr lang="ko-KR" altLang="en-US" sz="1200" dirty="0">
                <a:latin typeface="+mn-ea"/>
              </a:rPr>
              <a:t>제공하는 영어교육 </a:t>
            </a:r>
            <a:r>
              <a:rPr lang="ko-KR" altLang="en-US" sz="1200" dirty="0" smtClean="0">
                <a:latin typeface="+mn-ea"/>
              </a:rPr>
              <a:t>사이트</a:t>
            </a:r>
            <a:endParaRPr lang="en-US" altLang="ko-KR" sz="1200" dirty="0">
              <a:latin typeface="+mn-ea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2187524" y="2151203"/>
            <a:ext cx="7593898" cy="0"/>
          </a:xfrm>
          <a:prstGeom prst="line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2187524" y="2970915"/>
            <a:ext cx="7593898" cy="0"/>
          </a:xfrm>
          <a:prstGeom prst="line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2184255" y="3689235"/>
            <a:ext cx="7593898" cy="0"/>
          </a:xfrm>
          <a:prstGeom prst="line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7" name="직사각형 16"/>
          <p:cNvSpPr/>
          <p:nvPr/>
        </p:nvSpPr>
        <p:spPr>
          <a:xfrm>
            <a:off x="2187524" y="3069947"/>
            <a:ext cx="59686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목적 </a:t>
            </a:r>
            <a:endParaRPr lang="en-US" altLang="ko-KR" sz="12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184255" y="3771151"/>
            <a:ext cx="418730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기대효과</a:t>
            </a:r>
            <a:endParaRPr lang="en-US" altLang="ko-KR" sz="1200" b="1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187524" y="3180966"/>
            <a:ext cx="713707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sz="1200" dirty="0" smtClean="0">
              <a:latin typeface="+mn-ea"/>
            </a:endParaRPr>
          </a:p>
          <a:p>
            <a:r>
              <a:rPr lang="en-US" altLang="ko-KR" sz="1200" dirty="0">
                <a:latin typeface="+mn-ea"/>
              </a:rPr>
              <a:t> </a:t>
            </a:r>
            <a:r>
              <a:rPr lang="en-US" altLang="ko-KR" sz="1200" dirty="0" smtClean="0">
                <a:latin typeface="+mn-ea"/>
              </a:rPr>
              <a:t>   </a:t>
            </a:r>
            <a:r>
              <a:rPr lang="ko-KR" altLang="en-US" sz="1200" dirty="0" smtClean="0">
                <a:latin typeface="+mn-ea"/>
              </a:rPr>
              <a:t>코로나 사태 이후 비대면 </a:t>
            </a:r>
            <a:r>
              <a:rPr lang="ko-KR" altLang="en-US" sz="1200" dirty="0">
                <a:latin typeface="+mn-ea"/>
              </a:rPr>
              <a:t>교육 시장 확대를 대비하여 </a:t>
            </a:r>
            <a:r>
              <a:rPr lang="ko-KR" altLang="en-US" sz="1200" dirty="0" smtClean="0">
                <a:latin typeface="+mn-ea"/>
              </a:rPr>
              <a:t>신개념 영어교육 플랫폼을 </a:t>
            </a:r>
            <a:r>
              <a:rPr lang="ko-KR" altLang="en-US" sz="1200" dirty="0">
                <a:latin typeface="+mn-ea"/>
              </a:rPr>
              <a:t>개발하고자 </a:t>
            </a:r>
            <a:r>
              <a:rPr lang="ko-KR" altLang="en-US" sz="1200" dirty="0" smtClean="0">
                <a:latin typeface="+mn-ea"/>
              </a:rPr>
              <a:t>함</a:t>
            </a:r>
            <a:endParaRPr lang="en-US" altLang="ko-KR" sz="1200" dirty="0">
              <a:latin typeface="+mn-ea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042334" y="4026529"/>
            <a:ext cx="503118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65760" lvl="1" indent="0">
              <a:buNone/>
            </a:pPr>
            <a:r>
              <a:rPr lang="en-US" altLang="ko-KR" sz="1200" dirty="0" smtClean="0">
                <a:latin typeface="+mn-ea"/>
              </a:rPr>
              <a:t>1</a:t>
            </a:r>
            <a:r>
              <a:rPr lang="en-US" altLang="ko-KR" sz="1200" dirty="0">
                <a:latin typeface="+mn-ea"/>
              </a:rPr>
              <a:t>. </a:t>
            </a:r>
            <a:r>
              <a:rPr lang="en-US" altLang="ko-KR" sz="1200" dirty="0" smtClean="0">
                <a:latin typeface="+mn-ea"/>
              </a:rPr>
              <a:t>  </a:t>
            </a:r>
            <a:r>
              <a:rPr lang="ko-KR" altLang="en-US" sz="1200" dirty="0" smtClean="0">
                <a:latin typeface="+mn-ea"/>
              </a:rPr>
              <a:t>비대면 영어학습으로 실시간 </a:t>
            </a:r>
            <a:r>
              <a:rPr lang="ko-KR" altLang="en-US" sz="1200" dirty="0">
                <a:latin typeface="+mn-ea"/>
              </a:rPr>
              <a:t>피드백이 가능함</a:t>
            </a:r>
            <a:endParaRPr lang="en-US" altLang="ko-KR" sz="1200" dirty="0">
              <a:latin typeface="+mn-ea"/>
            </a:endParaRPr>
          </a:p>
          <a:p>
            <a:pPr marL="365760" lvl="1" indent="0">
              <a:buNone/>
            </a:pPr>
            <a:r>
              <a:rPr lang="en-US" altLang="ko-KR" sz="1200" dirty="0">
                <a:latin typeface="+mn-ea"/>
              </a:rPr>
              <a:t>2</a:t>
            </a:r>
            <a:r>
              <a:rPr lang="en-US" altLang="ko-KR" sz="1200" dirty="0" smtClean="0">
                <a:latin typeface="+mn-ea"/>
              </a:rPr>
              <a:t>.   </a:t>
            </a:r>
            <a:r>
              <a:rPr lang="ko-KR" altLang="en-US" sz="1200" dirty="0">
                <a:latin typeface="+mn-ea"/>
              </a:rPr>
              <a:t>시간과 장소에 </a:t>
            </a:r>
            <a:r>
              <a:rPr lang="ko-KR" altLang="en-US" sz="1200" dirty="0" err="1">
                <a:latin typeface="+mn-ea"/>
              </a:rPr>
              <a:t>구애받지</a:t>
            </a:r>
            <a:r>
              <a:rPr lang="ko-KR" altLang="en-US" sz="1200" dirty="0">
                <a:latin typeface="+mn-ea"/>
              </a:rPr>
              <a:t> 않고 영어수업이 가능함</a:t>
            </a:r>
            <a:endParaRPr lang="en-US" altLang="ko-KR" sz="1200" dirty="0">
              <a:latin typeface="+mn-ea"/>
            </a:endParaRPr>
          </a:p>
          <a:p>
            <a:pPr marL="365760" lvl="1" indent="0">
              <a:buNone/>
            </a:pPr>
            <a:r>
              <a:rPr lang="en-US" altLang="ko-KR" sz="1200" dirty="0">
                <a:latin typeface="+mn-ea"/>
              </a:rPr>
              <a:t>3. </a:t>
            </a:r>
            <a:r>
              <a:rPr lang="en-US" altLang="ko-KR" sz="1200" dirty="0" smtClean="0">
                <a:latin typeface="+mn-ea"/>
              </a:rPr>
              <a:t>  </a:t>
            </a:r>
            <a:r>
              <a:rPr lang="ko-KR" altLang="en-US" sz="1200" dirty="0" smtClean="0">
                <a:latin typeface="+mn-ea"/>
              </a:rPr>
              <a:t>학생에게 </a:t>
            </a:r>
            <a:r>
              <a:rPr lang="ko-KR" altLang="en-US" sz="1200" dirty="0">
                <a:latin typeface="+mn-ea"/>
              </a:rPr>
              <a:t>다양한 옵션</a:t>
            </a:r>
            <a:r>
              <a:rPr lang="en-US" altLang="ko-KR" sz="1200" dirty="0" smtClean="0">
                <a:latin typeface="+mn-ea"/>
              </a:rPr>
              <a:t>(</a:t>
            </a:r>
            <a:r>
              <a:rPr lang="ko-KR" altLang="en-US" sz="1200" dirty="0" err="1" smtClean="0">
                <a:latin typeface="+mn-ea"/>
              </a:rPr>
              <a:t>튜</a:t>
            </a:r>
            <a:r>
              <a:rPr lang="ko-KR" altLang="en-US" sz="1200" dirty="0" err="1">
                <a:latin typeface="+mn-ea"/>
              </a:rPr>
              <a:t>터</a:t>
            </a:r>
            <a:r>
              <a:rPr lang="en-US" altLang="ko-KR" sz="1200" dirty="0" smtClean="0">
                <a:latin typeface="+mn-ea"/>
              </a:rPr>
              <a:t>, </a:t>
            </a:r>
            <a:r>
              <a:rPr lang="ko-KR" altLang="en-US" sz="1200" dirty="0" smtClean="0">
                <a:latin typeface="+mn-ea"/>
              </a:rPr>
              <a:t>가격</a:t>
            </a:r>
            <a:r>
              <a:rPr lang="en-US" altLang="ko-KR" sz="1200" dirty="0" smtClean="0">
                <a:latin typeface="+mn-ea"/>
              </a:rPr>
              <a:t>, </a:t>
            </a:r>
            <a:r>
              <a:rPr lang="ko-KR" altLang="en-US" sz="1200" dirty="0" smtClean="0">
                <a:latin typeface="+mn-ea"/>
              </a:rPr>
              <a:t>시간대 등등</a:t>
            </a:r>
            <a:r>
              <a:rPr lang="en-US" altLang="ko-KR" sz="1200" dirty="0" smtClean="0">
                <a:latin typeface="+mn-ea"/>
              </a:rPr>
              <a:t>) </a:t>
            </a:r>
            <a:r>
              <a:rPr lang="ko-KR" altLang="en-US" sz="1200" dirty="0">
                <a:latin typeface="+mn-ea"/>
              </a:rPr>
              <a:t>제공이 가능함</a:t>
            </a:r>
            <a:endParaRPr lang="en-US" altLang="ko-KR" sz="1200" dirty="0">
              <a:latin typeface="+mn-ea"/>
            </a:endParaRPr>
          </a:p>
        </p:txBody>
      </p:sp>
      <p:cxnSp>
        <p:nvCxnSpPr>
          <p:cNvPr id="21" name="직선 연결선 20"/>
          <p:cNvCxnSpPr/>
          <p:nvPr/>
        </p:nvCxnSpPr>
        <p:spPr>
          <a:xfrm>
            <a:off x="2184255" y="4709242"/>
            <a:ext cx="7593898" cy="0"/>
          </a:xfrm>
          <a:prstGeom prst="line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2" name="직사각형 21"/>
          <p:cNvSpPr/>
          <p:nvPr/>
        </p:nvSpPr>
        <p:spPr>
          <a:xfrm>
            <a:off x="4353887" y="1653387"/>
            <a:ext cx="325463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English Village</a:t>
            </a:r>
            <a:endParaRPr lang="en-US" altLang="ko-KR" sz="16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184254" y="4788407"/>
            <a:ext cx="418730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주 기능</a:t>
            </a:r>
            <a:endParaRPr lang="en-US" altLang="ko-KR" sz="12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2042334" y="5029122"/>
            <a:ext cx="59749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94360" lvl="1" indent="-228600">
              <a:buAutoNum type="arabicPeriod"/>
            </a:pPr>
            <a:r>
              <a:rPr lang="ko-KR" altLang="en-US" sz="1200" dirty="0" err="1" smtClean="0">
                <a:latin typeface="+mn-ea"/>
              </a:rPr>
              <a:t>튜</a:t>
            </a:r>
            <a:r>
              <a:rPr lang="ko-KR" altLang="en-US" sz="1200" dirty="0" err="1">
                <a:latin typeface="+mn-ea"/>
              </a:rPr>
              <a:t>터</a:t>
            </a:r>
            <a:r>
              <a:rPr lang="ko-KR" altLang="en-US" sz="1200" dirty="0" err="1" smtClean="0">
                <a:latin typeface="+mn-ea"/>
              </a:rPr>
              <a:t>와</a:t>
            </a:r>
            <a:r>
              <a:rPr lang="ko-KR" altLang="en-US" sz="1200" dirty="0" smtClean="0">
                <a:latin typeface="+mn-ea"/>
              </a:rPr>
              <a:t> 학생간 화상통화 기능 연결</a:t>
            </a:r>
            <a:endParaRPr lang="en-US" altLang="ko-KR" sz="1200" dirty="0" smtClean="0">
              <a:latin typeface="+mn-ea"/>
            </a:endParaRPr>
          </a:p>
          <a:p>
            <a:pPr marL="594360" lvl="1" indent="-228600">
              <a:buAutoNum type="arabicPeriod"/>
            </a:pPr>
            <a:r>
              <a:rPr lang="ko-KR" altLang="en-US" sz="1200" dirty="0" err="1" smtClean="0">
                <a:latin typeface="+mn-ea"/>
              </a:rPr>
              <a:t>튜</a:t>
            </a:r>
            <a:r>
              <a:rPr lang="ko-KR" altLang="en-US" sz="1200" dirty="0" err="1">
                <a:latin typeface="+mn-ea"/>
              </a:rPr>
              <a:t>터</a:t>
            </a:r>
            <a:r>
              <a:rPr lang="ko-KR" altLang="en-US" sz="1200" dirty="0" err="1" smtClean="0">
                <a:latin typeface="+mn-ea"/>
              </a:rPr>
              <a:t>소개</a:t>
            </a:r>
            <a:r>
              <a:rPr lang="ko-KR" altLang="en-US" sz="1200" dirty="0" smtClean="0">
                <a:latin typeface="+mn-ea"/>
              </a:rPr>
              <a:t> </a:t>
            </a:r>
            <a:r>
              <a:rPr lang="ko-KR" altLang="en-US" sz="1200" dirty="0">
                <a:latin typeface="+mn-ea"/>
              </a:rPr>
              <a:t>동영상 </a:t>
            </a:r>
            <a:r>
              <a:rPr lang="en-US" altLang="ko-KR" sz="1200" dirty="0">
                <a:latin typeface="+mn-ea"/>
              </a:rPr>
              <a:t>(</a:t>
            </a:r>
            <a:r>
              <a:rPr lang="ko-KR" altLang="en-US" sz="1200" dirty="0" err="1">
                <a:latin typeface="+mn-ea"/>
              </a:rPr>
              <a:t>유튜브</a:t>
            </a:r>
            <a:r>
              <a:rPr lang="ko-KR" altLang="en-US" sz="1200" dirty="0">
                <a:latin typeface="+mn-ea"/>
              </a:rPr>
              <a:t> 연동</a:t>
            </a:r>
            <a:r>
              <a:rPr lang="en-US" altLang="ko-KR" sz="1200" dirty="0">
                <a:latin typeface="+mn-ea"/>
              </a:rPr>
              <a:t>)</a:t>
            </a:r>
          </a:p>
        </p:txBody>
      </p:sp>
      <p:cxnSp>
        <p:nvCxnSpPr>
          <p:cNvPr id="27" name="직선 연결선 26"/>
          <p:cNvCxnSpPr/>
          <p:nvPr/>
        </p:nvCxnSpPr>
        <p:spPr>
          <a:xfrm>
            <a:off x="2184255" y="5579109"/>
            <a:ext cx="7593898" cy="0"/>
          </a:xfrm>
          <a:prstGeom prst="line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3991618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직선 연결선 27"/>
          <p:cNvCxnSpPr/>
          <p:nvPr/>
        </p:nvCxnSpPr>
        <p:spPr>
          <a:xfrm>
            <a:off x="2221934" y="2122260"/>
            <a:ext cx="7593898" cy="0"/>
          </a:xfrm>
          <a:prstGeom prst="line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9" name="직선 연결선 38"/>
          <p:cNvCxnSpPr/>
          <p:nvPr/>
        </p:nvCxnSpPr>
        <p:spPr>
          <a:xfrm>
            <a:off x="2221934" y="6160411"/>
            <a:ext cx="7593898" cy="0"/>
          </a:xfrm>
          <a:prstGeom prst="line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" name="직사각형 2"/>
          <p:cNvSpPr/>
          <p:nvPr/>
        </p:nvSpPr>
        <p:spPr>
          <a:xfrm>
            <a:off x="916437" y="1044861"/>
            <a:ext cx="23968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latin typeface="+mn-ea"/>
              </a:rPr>
              <a:t>Project Introduction</a:t>
            </a:r>
            <a:endParaRPr lang="ko-KR" altLang="en-US" b="1" dirty="0">
              <a:latin typeface="+mn-ea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507592" y="2268722"/>
            <a:ext cx="383802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65760" lvl="1" indent="0">
              <a:buNone/>
            </a:pPr>
            <a:r>
              <a:rPr lang="ko-KR" altLang="en-US" sz="1200" dirty="0" err="1" smtClean="0">
                <a:latin typeface="+mn-ea"/>
              </a:rPr>
              <a:t>튜</a:t>
            </a:r>
            <a:r>
              <a:rPr lang="ko-KR" altLang="en-US" sz="1200" dirty="0" err="1">
                <a:latin typeface="+mn-ea"/>
              </a:rPr>
              <a:t>터</a:t>
            </a:r>
            <a:endParaRPr lang="en-US" altLang="ko-KR" sz="1200" dirty="0">
              <a:latin typeface="+mn-ea"/>
            </a:endParaRPr>
          </a:p>
          <a:p>
            <a:pPr marL="365760" lvl="1" indent="0">
              <a:buNone/>
            </a:pPr>
            <a:r>
              <a:rPr lang="en-US" altLang="ko-KR" sz="1200" dirty="0">
                <a:latin typeface="+mn-ea"/>
              </a:rPr>
              <a:t> </a:t>
            </a:r>
            <a:r>
              <a:rPr lang="en-US" altLang="ko-KR" sz="1200" dirty="0" smtClean="0">
                <a:latin typeface="+mn-ea"/>
              </a:rPr>
              <a:t>     </a:t>
            </a:r>
            <a:r>
              <a:rPr lang="ko-KR" altLang="en-US" sz="1200" dirty="0" err="1" smtClean="0">
                <a:latin typeface="+mn-ea"/>
              </a:rPr>
              <a:t>튜</a:t>
            </a:r>
            <a:r>
              <a:rPr lang="ko-KR" altLang="en-US" sz="1200" dirty="0" err="1">
                <a:latin typeface="+mn-ea"/>
              </a:rPr>
              <a:t>터</a:t>
            </a:r>
            <a:r>
              <a:rPr lang="ko-KR" altLang="en-US" sz="1200" dirty="0" smtClean="0">
                <a:latin typeface="+mn-ea"/>
              </a:rPr>
              <a:t> 소개페이지 </a:t>
            </a:r>
            <a:r>
              <a:rPr lang="en-US" altLang="ko-KR" sz="1200" dirty="0" smtClean="0">
                <a:latin typeface="+mn-ea"/>
              </a:rPr>
              <a:t>&amp; </a:t>
            </a:r>
            <a:r>
              <a:rPr lang="ko-KR" altLang="en-US" sz="1200" dirty="0" smtClean="0">
                <a:latin typeface="+mn-ea"/>
              </a:rPr>
              <a:t>프로필사진 수정기능</a:t>
            </a:r>
            <a:endParaRPr lang="en-US" altLang="ko-KR" sz="1200" dirty="0">
              <a:latin typeface="+mn-ea"/>
            </a:endParaRPr>
          </a:p>
          <a:p>
            <a:pPr marL="365760" lvl="1" indent="0">
              <a:buNone/>
            </a:pPr>
            <a:r>
              <a:rPr lang="en-US" altLang="ko-KR" sz="1200" dirty="0" smtClean="0">
                <a:latin typeface="+mn-ea"/>
              </a:rPr>
              <a:t>      </a:t>
            </a:r>
            <a:r>
              <a:rPr lang="ko-KR" altLang="en-US" sz="1200" dirty="0" err="1" smtClean="0">
                <a:latin typeface="+mn-ea"/>
              </a:rPr>
              <a:t>튜</a:t>
            </a:r>
            <a:r>
              <a:rPr lang="ko-KR" altLang="en-US" sz="1200" dirty="0" err="1">
                <a:latin typeface="+mn-ea"/>
              </a:rPr>
              <a:t>터</a:t>
            </a:r>
            <a:r>
              <a:rPr lang="ko-KR" altLang="en-US" sz="1200" dirty="0" smtClean="0">
                <a:latin typeface="+mn-ea"/>
              </a:rPr>
              <a:t> 회원정보에 비밀번호 수정기능</a:t>
            </a:r>
            <a:endParaRPr lang="en-US" altLang="ko-KR" sz="1200" dirty="0">
              <a:latin typeface="+mn-ea"/>
            </a:endParaRPr>
          </a:p>
          <a:p>
            <a:pPr marL="365760" lvl="1" indent="0">
              <a:buNone/>
            </a:pPr>
            <a:r>
              <a:rPr lang="en-US" altLang="ko-KR" sz="1200" dirty="0" smtClean="0">
                <a:latin typeface="+mn-ea"/>
              </a:rPr>
              <a:t>      </a:t>
            </a:r>
            <a:r>
              <a:rPr lang="ko-KR" altLang="en-US" sz="1200" dirty="0" smtClean="0">
                <a:latin typeface="+mn-ea"/>
              </a:rPr>
              <a:t>관리</a:t>
            </a:r>
            <a:r>
              <a:rPr lang="ko-KR" altLang="en-US" sz="1200" dirty="0">
                <a:latin typeface="+mn-ea"/>
              </a:rPr>
              <a:t>자</a:t>
            </a:r>
            <a:r>
              <a:rPr lang="ko-KR" altLang="en-US" sz="1200" dirty="0" smtClean="0">
                <a:latin typeface="+mn-ea"/>
              </a:rPr>
              <a:t>에게 </a:t>
            </a:r>
            <a:r>
              <a:rPr lang="ko-KR" altLang="en-US" sz="1200" dirty="0" err="1" smtClean="0">
                <a:latin typeface="+mn-ea"/>
              </a:rPr>
              <a:t>문의할수</a:t>
            </a:r>
            <a:r>
              <a:rPr lang="ko-KR" altLang="en-US" sz="1200" dirty="0" smtClean="0">
                <a:latin typeface="+mn-ea"/>
              </a:rPr>
              <a:t> 있는 문의게시판</a:t>
            </a:r>
            <a:r>
              <a:rPr lang="en-US" altLang="ko-KR" sz="1200" dirty="0" smtClean="0">
                <a:latin typeface="+mn-ea"/>
              </a:rPr>
              <a:t> </a:t>
            </a:r>
          </a:p>
          <a:p>
            <a:pPr marL="365760" lvl="1" indent="0">
              <a:buNone/>
            </a:pPr>
            <a:r>
              <a:rPr lang="en-US" altLang="ko-KR" sz="1200" dirty="0" smtClean="0">
                <a:latin typeface="+mn-ea"/>
              </a:rPr>
              <a:t>      </a:t>
            </a:r>
            <a:r>
              <a:rPr lang="ko-KR" altLang="en-US" sz="1200" dirty="0" err="1" smtClean="0">
                <a:latin typeface="+mn-ea"/>
              </a:rPr>
              <a:t>튜</a:t>
            </a:r>
            <a:r>
              <a:rPr lang="ko-KR" altLang="en-US" sz="1200" dirty="0" err="1">
                <a:latin typeface="+mn-ea"/>
              </a:rPr>
              <a:t>터</a:t>
            </a:r>
            <a:r>
              <a:rPr lang="ko-KR" altLang="en-US" sz="1200" dirty="0" smtClean="0">
                <a:latin typeface="+mn-ea"/>
              </a:rPr>
              <a:t> 회원탈퇴기능</a:t>
            </a:r>
            <a:endParaRPr lang="en-US" altLang="ko-KR" sz="1200" dirty="0">
              <a:latin typeface="+mn-ea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3507592" y="4748312"/>
            <a:ext cx="383802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65760" lvl="1" indent="0">
              <a:buNone/>
            </a:pPr>
            <a:r>
              <a:rPr lang="ko-KR" altLang="en-US" sz="1200" dirty="0" smtClean="0">
                <a:latin typeface="+mn-ea"/>
              </a:rPr>
              <a:t>학생</a:t>
            </a:r>
            <a:endParaRPr lang="en-US" altLang="ko-KR" sz="1200" dirty="0" smtClean="0">
              <a:latin typeface="+mn-ea"/>
            </a:endParaRPr>
          </a:p>
          <a:p>
            <a:pPr marL="365760" lvl="1" indent="0">
              <a:buNone/>
            </a:pPr>
            <a:r>
              <a:rPr lang="en-US" altLang="ko-KR" sz="1200" dirty="0" smtClean="0">
                <a:latin typeface="+mn-ea"/>
              </a:rPr>
              <a:t>      </a:t>
            </a:r>
            <a:r>
              <a:rPr lang="ko-KR" altLang="en-US" sz="1200" dirty="0" err="1" smtClean="0">
                <a:latin typeface="+mn-ea"/>
              </a:rPr>
              <a:t>튜터추천</a:t>
            </a:r>
            <a:r>
              <a:rPr lang="ko-KR" altLang="en-US" sz="1200" dirty="0" smtClean="0">
                <a:latin typeface="+mn-ea"/>
              </a:rPr>
              <a:t> 기능</a:t>
            </a:r>
            <a:endParaRPr lang="en-US" altLang="ko-KR" sz="1200" dirty="0" smtClean="0">
              <a:latin typeface="+mn-ea"/>
            </a:endParaRPr>
          </a:p>
          <a:p>
            <a:pPr marL="365760" lvl="1" indent="0">
              <a:buNone/>
            </a:pPr>
            <a:r>
              <a:rPr lang="en-US" altLang="ko-KR" sz="1200" dirty="0" smtClean="0">
                <a:latin typeface="+mn-ea"/>
              </a:rPr>
              <a:t>      </a:t>
            </a:r>
            <a:r>
              <a:rPr lang="ko-KR" altLang="en-US" sz="1200" dirty="0" smtClean="0">
                <a:latin typeface="+mn-ea"/>
              </a:rPr>
              <a:t>회원정보수정</a:t>
            </a:r>
            <a:r>
              <a:rPr lang="en-US" altLang="ko-KR" sz="1200" dirty="0" smtClean="0">
                <a:latin typeface="+mn-ea"/>
              </a:rPr>
              <a:t>, </a:t>
            </a:r>
            <a:r>
              <a:rPr lang="ko-KR" altLang="en-US" sz="1200" dirty="0" smtClean="0">
                <a:latin typeface="+mn-ea"/>
              </a:rPr>
              <a:t>탈퇴 기능</a:t>
            </a:r>
            <a:endParaRPr lang="en-US" altLang="ko-KR" sz="1200" dirty="0" smtClean="0">
              <a:latin typeface="+mn-ea"/>
            </a:endParaRPr>
          </a:p>
          <a:p>
            <a:pPr marL="365760" lvl="1" indent="0">
              <a:buNone/>
            </a:pPr>
            <a:r>
              <a:rPr lang="en-US" altLang="ko-KR" sz="1200" dirty="0" smtClean="0">
                <a:latin typeface="+mn-ea"/>
              </a:rPr>
              <a:t>      </a:t>
            </a:r>
            <a:r>
              <a:rPr lang="ko-KR" altLang="en-US" sz="1200" dirty="0" smtClean="0">
                <a:latin typeface="+mn-ea"/>
              </a:rPr>
              <a:t>문의게시판 </a:t>
            </a:r>
            <a:r>
              <a:rPr lang="en-US" altLang="ko-KR" sz="1200" dirty="0" smtClean="0">
                <a:latin typeface="+mn-ea"/>
              </a:rPr>
              <a:t>CRUD</a:t>
            </a:r>
          </a:p>
          <a:p>
            <a:pPr marL="365760" lvl="1" indent="0">
              <a:buNone/>
            </a:pPr>
            <a:r>
              <a:rPr lang="en-US" altLang="ko-KR" sz="1200" dirty="0" smtClean="0">
                <a:latin typeface="+mn-ea"/>
              </a:rPr>
              <a:t>      </a:t>
            </a:r>
            <a:r>
              <a:rPr lang="ko-KR" altLang="en-US" sz="1200" dirty="0" err="1" smtClean="0">
                <a:latin typeface="+mn-ea"/>
              </a:rPr>
              <a:t>튜터평점</a:t>
            </a:r>
            <a:r>
              <a:rPr lang="ko-KR" altLang="en-US" sz="1200" dirty="0" smtClean="0">
                <a:latin typeface="+mn-ea"/>
              </a:rPr>
              <a:t> </a:t>
            </a:r>
            <a:r>
              <a:rPr lang="en-US" altLang="ko-KR" sz="1200" dirty="0" smtClean="0">
                <a:latin typeface="+mn-ea"/>
              </a:rPr>
              <a:t>&amp; </a:t>
            </a:r>
            <a:r>
              <a:rPr lang="ko-KR" altLang="en-US" sz="1200" dirty="0" err="1" smtClean="0">
                <a:latin typeface="+mn-ea"/>
              </a:rPr>
              <a:t>댓글</a:t>
            </a:r>
            <a:r>
              <a:rPr lang="ko-KR" altLang="en-US" sz="1200" dirty="0" smtClean="0">
                <a:latin typeface="+mn-ea"/>
              </a:rPr>
              <a:t> </a:t>
            </a:r>
            <a:r>
              <a:rPr lang="en-US" altLang="ko-KR" sz="1200" dirty="0" smtClean="0">
                <a:latin typeface="+mn-ea"/>
              </a:rPr>
              <a:t>CURD</a:t>
            </a:r>
          </a:p>
          <a:p>
            <a:pPr marL="365760" lvl="1" indent="0">
              <a:buNone/>
            </a:pPr>
            <a:r>
              <a:rPr lang="en-US" altLang="ko-KR" sz="1200" dirty="0" smtClean="0">
                <a:latin typeface="+mn-ea"/>
              </a:rPr>
              <a:t>      </a:t>
            </a:r>
            <a:r>
              <a:rPr lang="ko-KR" altLang="en-US" sz="1200" dirty="0" smtClean="0">
                <a:latin typeface="+mn-ea"/>
              </a:rPr>
              <a:t>포인트 충전</a:t>
            </a:r>
            <a:r>
              <a:rPr lang="en-US" altLang="ko-KR" sz="1200" dirty="0" smtClean="0">
                <a:latin typeface="+mn-ea"/>
              </a:rPr>
              <a:t>   </a:t>
            </a:r>
            <a:endParaRPr lang="en-US" altLang="ko-KR" sz="1200" dirty="0">
              <a:latin typeface="+mn-ea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3507591" y="3677790"/>
            <a:ext cx="383802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65760" lvl="1" indent="0">
              <a:buNone/>
            </a:pPr>
            <a:r>
              <a:rPr lang="ko-KR" altLang="en-US" sz="1200" dirty="0" smtClean="0">
                <a:latin typeface="+mn-ea"/>
              </a:rPr>
              <a:t>관리자</a:t>
            </a:r>
            <a:endParaRPr lang="en-US" altLang="ko-KR" sz="1200" dirty="0" smtClean="0">
              <a:latin typeface="+mn-ea"/>
            </a:endParaRPr>
          </a:p>
          <a:p>
            <a:pPr marL="365760" lvl="1" indent="0">
              <a:buNone/>
            </a:pPr>
            <a:r>
              <a:rPr lang="en-US" altLang="ko-KR" sz="1200" dirty="0" smtClean="0">
                <a:latin typeface="+mn-ea"/>
              </a:rPr>
              <a:t>      </a:t>
            </a:r>
            <a:r>
              <a:rPr lang="ko-KR" altLang="en-US" sz="1200" dirty="0" err="1" smtClean="0">
                <a:latin typeface="+mn-ea"/>
              </a:rPr>
              <a:t>튜터</a:t>
            </a:r>
            <a:r>
              <a:rPr lang="en-US" altLang="ko-KR" sz="1200" dirty="0" smtClean="0">
                <a:latin typeface="+mn-ea"/>
              </a:rPr>
              <a:t>&amp;</a:t>
            </a:r>
            <a:r>
              <a:rPr lang="ko-KR" altLang="en-US" sz="1200" dirty="0" smtClean="0">
                <a:latin typeface="+mn-ea"/>
              </a:rPr>
              <a:t>학생이 문의한 게시판에 </a:t>
            </a:r>
            <a:r>
              <a:rPr lang="ko-KR" altLang="en-US" sz="1200" dirty="0" err="1" smtClean="0">
                <a:latin typeface="+mn-ea"/>
              </a:rPr>
              <a:t>답글기능</a:t>
            </a:r>
            <a:endParaRPr lang="en-US" altLang="ko-KR" sz="1200" dirty="0" smtClean="0">
              <a:latin typeface="+mn-ea"/>
            </a:endParaRPr>
          </a:p>
          <a:p>
            <a:pPr marL="365760" lvl="1" indent="0">
              <a:buNone/>
            </a:pPr>
            <a:r>
              <a:rPr lang="en-US" altLang="ko-KR" sz="1200" dirty="0" smtClean="0">
                <a:latin typeface="+mn-ea"/>
              </a:rPr>
              <a:t>      </a:t>
            </a:r>
            <a:r>
              <a:rPr lang="ko-KR" altLang="en-US" sz="1200" dirty="0" err="1" smtClean="0">
                <a:latin typeface="+mn-ea"/>
              </a:rPr>
              <a:t>튜터</a:t>
            </a:r>
            <a:r>
              <a:rPr lang="ko-KR" altLang="en-US" sz="1200" dirty="0" smtClean="0">
                <a:latin typeface="+mn-ea"/>
              </a:rPr>
              <a:t> 프로필수정</a:t>
            </a:r>
            <a:endParaRPr lang="en-US" altLang="ko-KR" sz="1200" dirty="0" smtClean="0">
              <a:latin typeface="+mn-ea"/>
            </a:endParaRPr>
          </a:p>
          <a:p>
            <a:pPr marL="365760" lvl="1" indent="0">
              <a:buNone/>
            </a:pPr>
            <a:r>
              <a:rPr lang="en-US" altLang="ko-KR" sz="1200" dirty="0" smtClean="0">
                <a:latin typeface="+mn-ea"/>
              </a:rPr>
              <a:t>      </a:t>
            </a:r>
            <a:r>
              <a:rPr lang="ko-KR" altLang="en-US" sz="1200" dirty="0" err="1" smtClean="0">
                <a:latin typeface="+mn-ea"/>
              </a:rPr>
              <a:t>튜터</a:t>
            </a:r>
            <a:r>
              <a:rPr lang="en-US" altLang="ko-KR" sz="1200" dirty="0" smtClean="0">
                <a:latin typeface="+mn-ea"/>
              </a:rPr>
              <a:t>&amp;</a:t>
            </a:r>
            <a:r>
              <a:rPr lang="ko-KR" altLang="en-US" sz="1200" dirty="0" smtClean="0">
                <a:latin typeface="+mn-ea"/>
              </a:rPr>
              <a:t>학생 </a:t>
            </a:r>
            <a:r>
              <a:rPr lang="ko-KR" altLang="en-US" sz="1200" dirty="0" err="1" smtClean="0">
                <a:latin typeface="+mn-ea"/>
              </a:rPr>
              <a:t>모든정보수정</a:t>
            </a:r>
            <a:r>
              <a:rPr lang="ko-KR" altLang="en-US" sz="1200" dirty="0" smtClean="0">
                <a:latin typeface="+mn-ea"/>
              </a:rPr>
              <a:t> 가능</a:t>
            </a:r>
            <a:endParaRPr lang="en-US" altLang="ko-KR" sz="1200" dirty="0">
              <a:latin typeface="+mn-ea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221934" y="3954788"/>
            <a:ext cx="136803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역할별 기능</a:t>
            </a:r>
            <a:endParaRPr lang="en-US" altLang="ko-KR" sz="12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30985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678373" y="3040291"/>
            <a:ext cx="4518276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4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2. </a:t>
            </a:r>
            <a:r>
              <a:rPr lang="ko-KR" altLang="en-US" sz="44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프로젝트 내용</a:t>
            </a:r>
            <a:endParaRPr lang="en-US" altLang="ko-KR" sz="4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HY견고딕" pitchFamily="18" charset="-127"/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41496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/>
          <p:cNvSpPr/>
          <p:nvPr/>
        </p:nvSpPr>
        <p:spPr>
          <a:xfrm>
            <a:off x="4905179" y="3409112"/>
            <a:ext cx="483582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2020.06.23(</a:t>
            </a:r>
            <a:r>
              <a:rPr lang="ko-KR" altLang="en-US" sz="12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화</a:t>
            </a:r>
            <a:r>
              <a:rPr lang="en-US" altLang="ko-KR" sz="12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) ~ 2020.07.22(</a:t>
            </a:r>
            <a:r>
              <a:rPr lang="ko-KR" altLang="en-US" sz="12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수</a:t>
            </a:r>
            <a:r>
              <a:rPr lang="en-US" altLang="ko-KR" sz="12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)</a:t>
            </a:r>
            <a:endParaRPr lang="en-US" altLang="ko-KR" sz="1200" dirty="0">
              <a:latin typeface="+mn-ea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2539678" y="2358151"/>
            <a:ext cx="7593898" cy="0"/>
          </a:xfrm>
          <a:prstGeom prst="line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2539678" y="3934347"/>
            <a:ext cx="7593898" cy="0"/>
          </a:xfrm>
          <a:prstGeom prst="line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4" name="직사각형 33"/>
          <p:cNvSpPr/>
          <p:nvPr/>
        </p:nvSpPr>
        <p:spPr>
          <a:xfrm>
            <a:off x="2514964" y="4198139"/>
            <a:ext cx="222092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개발 기술 및 개발 환경</a:t>
            </a:r>
            <a:endParaRPr lang="en-US" altLang="ko-KR" sz="1400" b="1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4888220" y="4208367"/>
            <a:ext cx="172594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 smtClean="0">
                <a:latin typeface="+mn-ea"/>
              </a:rPr>
              <a:t>TOOL</a:t>
            </a:r>
          </a:p>
          <a:p>
            <a:r>
              <a:rPr lang="en-US" altLang="ko-KR" sz="1200" dirty="0" smtClean="0">
                <a:latin typeface="+mn-ea"/>
              </a:rPr>
              <a:t>FRAMEWORK</a:t>
            </a:r>
          </a:p>
          <a:p>
            <a:r>
              <a:rPr lang="en-US" altLang="ko-KR" sz="1200" dirty="0" smtClean="0">
                <a:latin typeface="+mn-ea"/>
              </a:rPr>
              <a:t>BUILD TOOL</a:t>
            </a:r>
          </a:p>
          <a:p>
            <a:r>
              <a:rPr lang="en-US" altLang="ko-KR" sz="1200" dirty="0" smtClean="0">
                <a:latin typeface="+mn-ea"/>
              </a:rPr>
              <a:t>VIEW</a:t>
            </a:r>
          </a:p>
          <a:p>
            <a:r>
              <a:rPr lang="en-US" altLang="ko-KR" sz="1200" dirty="0" smtClean="0">
                <a:latin typeface="+mn-ea"/>
              </a:rPr>
              <a:t>DBMS</a:t>
            </a:r>
          </a:p>
          <a:p>
            <a:r>
              <a:rPr lang="en-US" altLang="ko-KR" sz="1200" dirty="0" smtClean="0">
                <a:latin typeface="+mn-ea"/>
              </a:rPr>
              <a:t>SERVER</a:t>
            </a:r>
            <a:br>
              <a:rPr lang="en-US" altLang="ko-KR" sz="1200" dirty="0" smtClean="0">
                <a:latin typeface="+mn-ea"/>
              </a:rPr>
            </a:br>
            <a:r>
              <a:rPr lang="en-US" altLang="ko-KR" sz="1200" dirty="0" smtClean="0">
                <a:latin typeface="+mn-ea"/>
              </a:rPr>
              <a:t>ERD</a:t>
            </a:r>
          </a:p>
        </p:txBody>
      </p:sp>
      <p:sp>
        <p:nvSpPr>
          <p:cNvPr id="37" name="직사각형 36"/>
          <p:cNvSpPr/>
          <p:nvPr/>
        </p:nvSpPr>
        <p:spPr>
          <a:xfrm>
            <a:off x="6053881" y="4203791"/>
            <a:ext cx="4728519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 smtClean="0">
                <a:latin typeface="+mn-ea"/>
              </a:rPr>
              <a:t>Eclipse IDE for Enterprise Java Developers (2020-06)</a:t>
            </a:r>
          </a:p>
          <a:p>
            <a:r>
              <a:rPr lang="en-US" altLang="ko-KR" sz="1200" dirty="0" smtClean="0">
                <a:latin typeface="+mn-ea"/>
              </a:rPr>
              <a:t>SPRING, </a:t>
            </a:r>
            <a:r>
              <a:rPr lang="en-US" altLang="ko-KR" sz="1200" dirty="0" err="1" smtClean="0">
                <a:latin typeface="+mn-ea"/>
              </a:rPr>
              <a:t>BootStrap</a:t>
            </a:r>
            <a:r>
              <a:rPr lang="en-US" altLang="ko-KR" sz="1200" dirty="0" smtClean="0">
                <a:latin typeface="+mn-ea"/>
              </a:rPr>
              <a:t>, </a:t>
            </a:r>
            <a:r>
              <a:rPr lang="en-US" altLang="ko-KR" sz="1200" dirty="0" err="1" smtClean="0">
                <a:latin typeface="+mn-ea"/>
              </a:rPr>
              <a:t>MyBatis</a:t>
            </a:r>
            <a:endParaRPr lang="en-US" altLang="ko-KR" sz="1200" dirty="0" smtClean="0">
              <a:latin typeface="+mn-ea"/>
            </a:endParaRPr>
          </a:p>
          <a:p>
            <a:r>
              <a:rPr lang="en-US" altLang="ko-KR" sz="1200" dirty="0">
                <a:latin typeface="+mn-ea"/>
              </a:rPr>
              <a:t>MAVEN</a:t>
            </a:r>
            <a:endParaRPr lang="en-US" altLang="ko-KR" sz="1200" dirty="0" smtClean="0">
              <a:latin typeface="+mn-ea"/>
            </a:endParaRPr>
          </a:p>
          <a:p>
            <a:r>
              <a:rPr lang="en-US" altLang="ko-KR" sz="1200" dirty="0" smtClean="0">
                <a:latin typeface="+mn-ea"/>
              </a:rPr>
              <a:t>HTML5, jQuery, CSS</a:t>
            </a:r>
          </a:p>
          <a:p>
            <a:r>
              <a:rPr lang="en-US" altLang="ko-KR" sz="1200" dirty="0" smtClean="0">
                <a:latin typeface="+mn-ea"/>
              </a:rPr>
              <a:t>Oracle 11g</a:t>
            </a:r>
          </a:p>
          <a:p>
            <a:r>
              <a:rPr lang="en-US" altLang="ko-KR" sz="1200" dirty="0" smtClean="0">
                <a:latin typeface="+mn-ea"/>
              </a:rPr>
              <a:t>Tomcat 8.0</a:t>
            </a:r>
          </a:p>
          <a:p>
            <a:r>
              <a:rPr lang="en-US" altLang="ko-KR" sz="1200" dirty="0" smtClean="0">
                <a:latin typeface="+mn-ea"/>
              </a:rPr>
              <a:t>ERD CLOUD</a:t>
            </a:r>
          </a:p>
        </p:txBody>
      </p:sp>
      <p:cxnSp>
        <p:nvCxnSpPr>
          <p:cNvPr id="39" name="직선 연결선 38"/>
          <p:cNvCxnSpPr/>
          <p:nvPr/>
        </p:nvCxnSpPr>
        <p:spPr>
          <a:xfrm>
            <a:off x="2539678" y="3234992"/>
            <a:ext cx="7593898" cy="0"/>
          </a:xfrm>
          <a:prstGeom prst="line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" name="직사각형 2"/>
          <p:cNvSpPr/>
          <p:nvPr/>
        </p:nvSpPr>
        <p:spPr>
          <a:xfrm>
            <a:off x="1286773" y="1151923"/>
            <a:ext cx="20233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smtClean="0">
                <a:latin typeface="+mn-ea"/>
              </a:rPr>
              <a:t>Project</a:t>
            </a:r>
            <a:r>
              <a:rPr lang="ko-KR" altLang="en-US" b="1" dirty="0">
                <a:latin typeface="+mn-ea"/>
              </a:rPr>
              <a:t> </a:t>
            </a:r>
            <a:r>
              <a:rPr lang="ko-KR" altLang="en-US" b="1" dirty="0" smtClean="0">
                <a:latin typeface="+mn-ea"/>
              </a:rPr>
              <a:t>개발 환경</a:t>
            </a:r>
            <a:endParaRPr lang="ko-KR" altLang="en-US" b="1" dirty="0">
              <a:latin typeface="+mn-ea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539678" y="2639013"/>
            <a:ext cx="418730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프로젝트 </a:t>
            </a:r>
            <a:r>
              <a:rPr lang="ko-KR" altLang="en-US" sz="14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명</a:t>
            </a:r>
            <a:endParaRPr lang="en-US" altLang="ko-KR" sz="1400" b="1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4495865" y="2620540"/>
            <a:ext cx="565445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65760" lvl="1" indent="0">
              <a:buNone/>
            </a:pPr>
            <a:r>
              <a:rPr lang="en-US" altLang="ko-KR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English Village</a:t>
            </a:r>
            <a:endParaRPr lang="en-US" altLang="ko-KR" sz="1200" dirty="0">
              <a:latin typeface="+mn-ea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2539348" y="3419149"/>
            <a:ext cx="152031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개발 기간</a:t>
            </a:r>
            <a:endParaRPr lang="en-US" altLang="ko-KR" sz="1400" b="1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62727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286773" y="1151923"/>
            <a:ext cx="13756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smtClean="0">
                <a:latin typeface="+mn-ea"/>
              </a:rPr>
              <a:t>ERD – </a:t>
            </a:r>
            <a:r>
              <a:rPr lang="ko-KR" altLang="en-US" b="1" dirty="0" smtClean="0">
                <a:latin typeface="+mn-ea"/>
              </a:rPr>
              <a:t>전체</a:t>
            </a:r>
            <a:endParaRPr lang="en-US" altLang="ko-KR" b="1" dirty="0" smtClean="0">
              <a:latin typeface="+mn-ea"/>
            </a:endParaRPr>
          </a:p>
        </p:txBody>
      </p:sp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" y="2014765"/>
            <a:ext cx="10828020" cy="37783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88362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2802</TotalTime>
  <Words>1117</Words>
  <Application>Microsoft Office PowerPoint</Application>
  <PresentationFormat>사용자 지정</PresentationFormat>
  <Paragraphs>394</Paragraphs>
  <Slides>45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45</vt:i4>
      </vt:variant>
    </vt:vector>
  </HeadingPairs>
  <TitlesOfParts>
    <vt:vector size="51" baseType="lpstr">
      <vt:lpstr>굴림</vt:lpstr>
      <vt:lpstr>Arial</vt:lpstr>
      <vt:lpstr>맑은 고딕</vt:lpstr>
      <vt:lpstr>HY견고딕</vt:lpstr>
      <vt:lpstr>나눔바른고딕 UltraLight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신 호영</dc:creator>
  <cp:lastModifiedBy>TJ</cp:lastModifiedBy>
  <cp:revision>171</cp:revision>
  <dcterms:created xsi:type="dcterms:W3CDTF">2018-06-16T09:30:48Z</dcterms:created>
  <dcterms:modified xsi:type="dcterms:W3CDTF">2020-07-23T03:01:49Z</dcterms:modified>
</cp:coreProperties>
</file>